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0"/>
  </p:notesMasterIdLst>
  <p:sldIdLst>
    <p:sldId id="257" r:id="rId3"/>
    <p:sldId id="310" r:id="rId4"/>
    <p:sldId id="261" r:id="rId5"/>
    <p:sldId id="263" r:id="rId6"/>
    <p:sldId id="265" r:id="rId7"/>
    <p:sldId id="267" r:id="rId8"/>
    <p:sldId id="269" r:id="rId9"/>
    <p:sldId id="271" r:id="rId10"/>
    <p:sldId id="273" r:id="rId11"/>
    <p:sldId id="275" r:id="rId12"/>
    <p:sldId id="277" r:id="rId13"/>
    <p:sldId id="314" r:id="rId14"/>
    <p:sldId id="315" r:id="rId15"/>
    <p:sldId id="279" r:id="rId16"/>
    <p:sldId id="281" r:id="rId17"/>
    <p:sldId id="283" r:id="rId18"/>
    <p:sldId id="285" r:id="rId19"/>
    <p:sldId id="287" r:id="rId20"/>
    <p:sldId id="289" r:id="rId21"/>
    <p:sldId id="290" r:id="rId22"/>
    <p:sldId id="291" r:id="rId23"/>
    <p:sldId id="292" r:id="rId24"/>
    <p:sldId id="293" r:id="rId25"/>
    <p:sldId id="294" r:id="rId26"/>
    <p:sldId id="295" r:id="rId27"/>
    <p:sldId id="297" r:id="rId28"/>
    <p:sldId id="298" r:id="rId29"/>
    <p:sldId id="299" r:id="rId30"/>
    <p:sldId id="300" r:id="rId31"/>
    <p:sldId id="302" r:id="rId32"/>
    <p:sldId id="304" r:id="rId33"/>
    <p:sldId id="303" r:id="rId34"/>
    <p:sldId id="305" r:id="rId35"/>
    <p:sldId id="306" r:id="rId36"/>
    <p:sldId id="308" r:id="rId37"/>
    <p:sldId id="318" r:id="rId38"/>
    <p:sldId id="316"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skh+G54HiWPAyxKaqkbwiA" hashData="8zswh7rke6/OwsfLGoDmV0HG6SY" cryptProvider="" algIdExt="0" algIdExtSource="" cryptProviderTypeExt="0" cryptProviderTypeExtSourc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0000"/>
    <a:srgbClr val="DFC1D9"/>
    <a:srgbClr val="006600"/>
    <a:srgbClr val="001B50"/>
    <a:srgbClr val="368C6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2467" autoAdjust="0"/>
  </p:normalViewPr>
  <p:slideViewPr>
    <p:cSldViewPr>
      <p:cViewPr varScale="1">
        <p:scale>
          <a:sx n="101" d="100"/>
          <a:sy n="101" d="100"/>
        </p:scale>
        <p:origin x="-27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7620DF-BD31-44F3-A32B-DBEFE6A510F2}" type="datetimeFigureOut">
              <a:rPr lang="ru-RU" smtClean="0"/>
              <a:pPr/>
              <a:t>26.03.2013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18F3BD-E725-422F-AE2B-0C52AD794DDC}" type="slidenum">
              <a:rPr lang="ru-RU" smtClean="0"/>
              <a:pPr/>
              <a:t>‹#›</a:t>
            </a:fld>
            <a:endParaRPr lang="ru-RU"/>
          </a:p>
        </p:txBody>
      </p:sp>
    </p:spTree>
    <p:extLst>
      <p:ext uri="{BB962C8B-B14F-4D97-AF65-F5344CB8AC3E}">
        <p14:creationId xmlns="" xmlns:p14="http://schemas.microsoft.com/office/powerpoint/2010/main" val="71970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318F3BD-E725-422F-AE2B-0C52AD794DDC}" type="slidenum">
              <a:rPr lang="ru-RU" smtClean="0"/>
              <a:pPr/>
              <a:t>4</a:t>
            </a:fld>
            <a:endParaRPr lang="ru-RU"/>
          </a:p>
        </p:txBody>
      </p:sp>
    </p:spTree>
    <p:extLst>
      <p:ext uri="{BB962C8B-B14F-4D97-AF65-F5344CB8AC3E}">
        <p14:creationId xmlns="" xmlns:p14="http://schemas.microsoft.com/office/powerpoint/2010/main" val="1896699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318F3BD-E725-422F-AE2B-0C52AD794DDC}" type="slidenum">
              <a:rPr lang="ru-RU" smtClean="0"/>
              <a:pPr/>
              <a:t>5</a:t>
            </a:fld>
            <a:endParaRPr lang="ru-RU"/>
          </a:p>
        </p:txBody>
      </p:sp>
    </p:spTree>
    <p:extLst>
      <p:ext uri="{BB962C8B-B14F-4D97-AF65-F5344CB8AC3E}">
        <p14:creationId xmlns="" xmlns:p14="http://schemas.microsoft.com/office/powerpoint/2010/main" val="1479700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318F3BD-E725-422F-AE2B-0C52AD794DDC}" type="slidenum">
              <a:rPr lang="ru-RU" smtClean="0"/>
              <a:pPr/>
              <a:t>17</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318F3BD-E725-422F-AE2B-0C52AD794DDC}" type="slidenum">
              <a:rPr lang="ru-RU" smtClean="0"/>
              <a:pPr/>
              <a:t>18</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318F3BD-E725-422F-AE2B-0C52AD794DDC}" type="slidenum">
              <a:rPr lang="ru-RU" smtClean="0"/>
              <a:pPr/>
              <a:t>34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b="1">
                <a:solidFill>
                  <a:schemeClr val="tx2">
                    <a:lumMod val="7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20A5F84-6A31-40C8-8934-17A01140C817}" type="datetime1">
              <a:rPr lang="ru-RU" smtClean="0"/>
              <a:pPr/>
              <a:t>26.03.2013</a:t>
            </a:fld>
            <a:endParaRPr lang="ru-RU"/>
          </a:p>
        </p:txBody>
      </p:sp>
      <p:sp>
        <p:nvSpPr>
          <p:cNvPr id="5" name="Нижний колонтитул 4"/>
          <p:cNvSpPr>
            <a:spLocks noGrp="1"/>
          </p:cNvSpPr>
          <p:nvPr>
            <p:ph type="ftr" sz="quarter" idx="11"/>
          </p:nvPr>
        </p:nvSpPr>
        <p:spPr/>
        <p:txBody>
          <a:bodyPr/>
          <a:lstStyle/>
          <a:p>
            <a:r>
              <a:rPr lang="ru-RU" smtClean="0"/>
              <a:t>© Allisy</a:t>
            </a:r>
            <a:endParaRPr lang="ru-RU"/>
          </a:p>
        </p:txBody>
      </p:sp>
      <p:sp>
        <p:nvSpPr>
          <p:cNvPr id="6" name="Номер слайда 5"/>
          <p:cNvSpPr>
            <a:spLocks noGrp="1"/>
          </p:cNvSpPr>
          <p:nvPr>
            <p:ph type="sldNum" sz="quarter" idx="12"/>
          </p:nvPr>
        </p:nvSpPr>
        <p:spPr/>
        <p:txBody>
          <a:bodyPr/>
          <a:lstStyle/>
          <a:p>
            <a:fld id="{C5856135-9033-4B58-9F82-4C8640415463}" type="slidenum">
              <a:rPr lang="ru-RU" smtClean="0"/>
              <a:pPr/>
              <a:t>‹#›</a:t>
            </a:fld>
            <a:endParaRPr lang="ru-RU"/>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DE47E61-013D-47B7-825B-C80AF6F0E9C5}" type="datetime1">
              <a:rPr lang="ru-RU" smtClean="0"/>
              <a:pPr/>
              <a:t>26.03.2013</a:t>
            </a:fld>
            <a:endParaRPr lang="ru-RU"/>
          </a:p>
        </p:txBody>
      </p:sp>
      <p:sp>
        <p:nvSpPr>
          <p:cNvPr id="5" name="Нижний колонтитул 4"/>
          <p:cNvSpPr>
            <a:spLocks noGrp="1"/>
          </p:cNvSpPr>
          <p:nvPr>
            <p:ph type="ftr" sz="quarter" idx="11"/>
          </p:nvPr>
        </p:nvSpPr>
        <p:spPr/>
        <p:txBody>
          <a:bodyPr/>
          <a:lstStyle/>
          <a:p>
            <a:r>
              <a:rPr lang="ru-RU" smtClean="0"/>
              <a:t>© Allisy</a:t>
            </a:r>
            <a:endParaRPr lang="ru-RU"/>
          </a:p>
        </p:txBody>
      </p:sp>
      <p:sp>
        <p:nvSpPr>
          <p:cNvPr id="6" name="Номер слайда 5"/>
          <p:cNvSpPr>
            <a:spLocks noGrp="1"/>
          </p:cNvSpPr>
          <p:nvPr>
            <p:ph type="sldNum" sz="quarter" idx="12"/>
          </p:nvPr>
        </p:nvSpPr>
        <p:spPr/>
        <p:txBody>
          <a:bodyPr/>
          <a:lstStyle/>
          <a:p>
            <a:fld id="{C5856135-9033-4B58-9F82-4C8640415463}" type="slidenum">
              <a:rPr lang="ru-RU" smtClean="0"/>
              <a:pPr/>
              <a:t>‹#›</a:t>
            </a:fld>
            <a:endParaRPr lang="ru-R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97256A3-8BCB-406B-835E-24F658C69A75}" type="datetime1">
              <a:rPr lang="ru-RU" smtClean="0"/>
              <a:pPr/>
              <a:t>26.03.2013</a:t>
            </a:fld>
            <a:endParaRPr lang="ru-RU"/>
          </a:p>
        </p:txBody>
      </p:sp>
      <p:sp>
        <p:nvSpPr>
          <p:cNvPr id="5" name="Нижний колонтитул 4"/>
          <p:cNvSpPr>
            <a:spLocks noGrp="1"/>
          </p:cNvSpPr>
          <p:nvPr>
            <p:ph type="ftr" sz="quarter" idx="11"/>
          </p:nvPr>
        </p:nvSpPr>
        <p:spPr/>
        <p:txBody>
          <a:bodyPr/>
          <a:lstStyle/>
          <a:p>
            <a:r>
              <a:rPr lang="ru-RU" smtClean="0"/>
              <a:t>© Allisy</a:t>
            </a:r>
            <a:endParaRPr lang="ru-RU"/>
          </a:p>
        </p:txBody>
      </p:sp>
      <p:sp>
        <p:nvSpPr>
          <p:cNvPr id="6" name="Номер слайда 5"/>
          <p:cNvSpPr>
            <a:spLocks noGrp="1"/>
          </p:cNvSpPr>
          <p:nvPr>
            <p:ph type="sldNum" sz="quarter" idx="12"/>
          </p:nvPr>
        </p:nvSpPr>
        <p:spPr/>
        <p:txBody>
          <a:bodyPr/>
          <a:lstStyle/>
          <a:p>
            <a:fld id="{C5856135-9033-4B58-9F82-4C8640415463}" type="slidenum">
              <a:rPr lang="ru-RU" smtClean="0"/>
              <a:pPr/>
              <a:t>‹#›</a:t>
            </a:fld>
            <a:endParaRPr lang="ru-R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267F724-8B60-4BD3-972E-044D91FA89EC}" type="datetime1">
              <a:rPr lang="ru-RU" smtClean="0"/>
              <a:pPr/>
              <a:t>26.03.2013</a:t>
            </a:fld>
            <a:endParaRPr lang="ru-RU"/>
          </a:p>
        </p:txBody>
      </p:sp>
      <p:sp>
        <p:nvSpPr>
          <p:cNvPr id="5" name="Нижний колонтитул 4"/>
          <p:cNvSpPr>
            <a:spLocks noGrp="1"/>
          </p:cNvSpPr>
          <p:nvPr>
            <p:ph type="ftr" sz="quarter" idx="11"/>
          </p:nvPr>
        </p:nvSpPr>
        <p:spPr/>
        <p:txBody>
          <a:bodyPr/>
          <a:lstStyle/>
          <a:p>
            <a:r>
              <a:rPr lang="ru-RU" smtClean="0"/>
              <a:t>© Allisy</a:t>
            </a:r>
            <a:endParaRPr lang="ru-RU"/>
          </a:p>
        </p:txBody>
      </p:sp>
      <p:sp>
        <p:nvSpPr>
          <p:cNvPr id="6" name="Номер слайда 5"/>
          <p:cNvSpPr>
            <a:spLocks noGrp="1"/>
          </p:cNvSpPr>
          <p:nvPr>
            <p:ph type="sldNum" sz="quarter" idx="12"/>
          </p:nvPr>
        </p:nvSpPr>
        <p:spPr/>
        <p:txBody>
          <a:bodyPr/>
          <a:lstStyle/>
          <a:p>
            <a:fld id="{C5856135-9033-4B58-9F82-4C8640415463}" type="slidenum">
              <a:rPr lang="ru-RU" smtClean="0"/>
              <a:pPr/>
              <a:t>‹#›</a:t>
            </a:fld>
            <a:endParaRPr lang="ru-RU"/>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18D43CA-42C2-4B0C-83A5-DB738D59EEBE}" type="datetime1">
              <a:rPr lang="ru-RU" smtClean="0"/>
              <a:pPr/>
              <a:t>26.03.2013</a:t>
            </a:fld>
            <a:endParaRPr lang="ru-RU"/>
          </a:p>
        </p:txBody>
      </p:sp>
      <p:sp>
        <p:nvSpPr>
          <p:cNvPr id="5" name="Нижний колонтитул 4"/>
          <p:cNvSpPr>
            <a:spLocks noGrp="1"/>
          </p:cNvSpPr>
          <p:nvPr>
            <p:ph type="ftr" sz="quarter" idx="11"/>
          </p:nvPr>
        </p:nvSpPr>
        <p:spPr/>
        <p:txBody>
          <a:bodyPr/>
          <a:lstStyle/>
          <a:p>
            <a:r>
              <a:rPr lang="ru-RU" smtClean="0"/>
              <a:t>© Allisy</a:t>
            </a:r>
            <a:endParaRPr lang="ru-RU"/>
          </a:p>
        </p:txBody>
      </p:sp>
      <p:sp>
        <p:nvSpPr>
          <p:cNvPr id="6" name="Номер слайда 5"/>
          <p:cNvSpPr>
            <a:spLocks noGrp="1"/>
          </p:cNvSpPr>
          <p:nvPr>
            <p:ph type="sldNum" sz="quarter" idx="12"/>
          </p:nvPr>
        </p:nvSpPr>
        <p:spPr/>
        <p:txBody>
          <a:bodyPr/>
          <a:lstStyle/>
          <a:p>
            <a:fld id="{C5856135-9033-4B58-9F82-4C8640415463}" type="slidenum">
              <a:rPr lang="ru-RU" smtClean="0"/>
              <a:pPr/>
              <a:t>‹#›</a:t>
            </a:fld>
            <a:endParaRPr lang="ru-RU"/>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23BE4DD-5EB6-4589-84AE-1EE64D11B122}" type="datetime1">
              <a:rPr lang="ru-RU" smtClean="0"/>
              <a:pPr/>
              <a:t>26.03.2013</a:t>
            </a:fld>
            <a:endParaRPr lang="ru-RU"/>
          </a:p>
        </p:txBody>
      </p:sp>
      <p:sp>
        <p:nvSpPr>
          <p:cNvPr id="6" name="Нижний колонтитул 5"/>
          <p:cNvSpPr>
            <a:spLocks noGrp="1"/>
          </p:cNvSpPr>
          <p:nvPr>
            <p:ph type="ftr" sz="quarter" idx="11"/>
          </p:nvPr>
        </p:nvSpPr>
        <p:spPr/>
        <p:txBody>
          <a:bodyPr/>
          <a:lstStyle/>
          <a:p>
            <a:r>
              <a:rPr lang="ru-RU" smtClean="0"/>
              <a:t>© Allisy</a:t>
            </a:r>
            <a:endParaRPr lang="ru-RU"/>
          </a:p>
        </p:txBody>
      </p:sp>
      <p:sp>
        <p:nvSpPr>
          <p:cNvPr id="7" name="Номер слайда 6"/>
          <p:cNvSpPr>
            <a:spLocks noGrp="1"/>
          </p:cNvSpPr>
          <p:nvPr>
            <p:ph type="sldNum" sz="quarter" idx="12"/>
          </p:nvPr>
        </p:nvSpPr>
        <p:spPr/>
        <p:txBody>
          <a:bodyPr/>
          <a:lstStyle/>
          <a:p>
            <a:fld id="{C5856135-9033-4B58-9F82-4C8640415463}" type="slidenum">
              <a:rPr lang="ru-RU" smtClean="0"/>
              <a:pPr/>
              <a:t>‹#›</a:t>
            </a:fld>
            <a:endParaRPr lang="ru-RU"/>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46BD7E9-DD81-4BBD-A301-9FC41AF4FCD9}" type="datetime1">
              <a:rPr lang="ru-RU" smtClean="0"/>
              <a:pPr/>
              <a:t>26.03.2013</a:t>
            </a:fld>
            <a:endParaRPr lang="ru-RU"/>
          </a:p>
        </p:txBody>
      </p:sp>
      <p:sp>
        <p:nvSpPr>
          <p:cNvPr id="8" name="Нижний колонтитул 7"/>
          <p:cNvSpPr>
            <a:spLocks noGrp="1"/>
          </p:cNvSpPr>
          <p:nvPr>
            <p:ph type="ftr" sz="quarter" idx="11"/>
          </p:nvPr>
        </p:nvSpPr>
        <p:spPr/>
        <p:txBody>
          <a:bodyPr/>
          <a:lstStyle/>
          <a:p>
            <a:r>
              <a:rPr lang="ru-RU" smtClean="0"/>
              <a:t>© Allisy</a:t>
            </a:r>
            <a:endParaRPr lang="ru-RU"/>
          </a:p>
        </p:txBody>
      </p:sp>
      <p:sp>
        <p:nvSpPr>
          <p:cNvPr id="9" name="Номер слайда 8"/>
          <p:cNvSpPr>
            <a:spLocks noGrp="1"/>
          </p:cNvSpPr>
          <p:nvPr>
            <p:ph type="sldNum" sz="quarter" idx="12"/>
          </p:nvPr>
        </p:nvSpPr>
        <p:spPr/>
        <p:txBody>
          <a:bodyPr/>
          <a:lstStyle/>
          <a:p>
            <a:fld id="{C5856135-9033-4B58-9F82-4C8640415463}" type="slidenum">
              <a:rPr lang="ru-RU" smtClean="0"/>
              <a:pPr/>
              <a:t>‹#›</a:t>
            </a:fld>
            <a:endParaRPr lang="ru-RU"/>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378C771-30E3-449F-A647-715722B30996}" type="datetime1">
              <a:rPr lang="ru-RU" smtClean="0"/>
              <a:pPr/>
              <a:t>26.03.2013</a:t>
            </a:fld>
            <a:endParaRPr lang="ru-RU"/>
          </a:p>
        </p:txBody>
      </p:sp>
      <p:sp>
        <p:nvSpPr>
          <p:cNvPr id="4" name="Нижний колонтитул 3"/>
          <p:cNvSpPr>
            <a:spLocks noGrp="1"/>
          </p:cNvSpPr>
          <p:nvPr>
            <p:ph type="ftr" sz="quarter" idx="11"/>
          </p:nvPr>
        </p:nvSpPr>
        <p:spPr/>
        <p:txBody>
          <a:bodyPr/>
          <a:lstStyle/>
          <a:p>
            <a:r>
              <a:rPr lang="ru-RU" smtClean="0"/>
              <a:t>© Allisy</a:t>
            </a:r>
            <a:endParaRPr lang="ru-RU"/>
          </a:p>
        </p:txBody>
      </p:sp>
      <p:sp>
        <p:nvSpPr>
          <p:cNvPr id="5" name="Номер слайда 4"/>
          <p:cNvSpPr>
            <a:spLocks noGrp="1"/>
          </p:cNvSpPr>
          <p:nvPr>
            <p:ph type="sldNum" sz="quarter" idx="12"/>
          </p:nvPr>
        </p:nvSpPr>
        <p:spPr/>
        <p:txBody>
          <a:bodyPr/>
          <a:lstStyle/>
          <a:p>
            <a:fld id="{C5856135-9033-4B58-9F82-4C8640415463}" type="slidenum">
              <a:rPr lang="ru-RU" smtClean="0"/>
              <a:pPr/>
              <a:t>‹#›</a:t>
            </a:fld>
            <a:endParaRPr lang="ru-RU"/>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D7714A4-E0E9-4B35-B1A5-2C507AADC673}" type="datetime1">
              <a:rPr lang="ru-RU" smtClean="0"/>
              <a:pPr/>
              <a:t>26.03.2013</a:t>
            </a:fld>
            <a:endParaRPr lang="ru-RU"/>
          </a:p>
        </p:txBody>
      </p:sp>
      <p:sp>
        <p:nvSpPr>
          <p:cNvPr id="3" name="Нижний колонтитул 2"/>
          <p:cNvSpPr>
            <a:spLocks noGrp="1"/>
          </p:cNvSpPr>
          <p:nvPr>
            <p:ph type="ftr" sz="quarter" idx="11"/>
          </p:nvPr>
        </p:nvSpPr>
        <p:spPr/>
        <p:txBody>
          <a:bodyPr/>
          <a:lstStyle/>
          <a:p>
            <a:r>
              <a:rPr lang="ru-RU" smtClean="0"/>
              <a:t>© Allisy</a:t>
            </a:r>
            <a:endParaRPr lang="ru-RU"/>
          </a:p>
        </p:txBody>
      </p:sp>
      <p:sp>
        <p:nvSpPr>
          <p:cNvPr id="4" name="Номер слайда 3"/>
          <p:cNvSpPr>
            <a:spLocks noGrp="1"/>
          </p:cNvSpPr>
          <p:nvPr>
            <p:ph type="sldNum" sz="quarter" idx="12"/>
          </p:nvPr>
        </p:nvSpPr>
        <p:spPr/>
        <p:txBody>
          <a:bodyPr/>
          <a:lstStyle/>
          <a:p>
            <a:fld id="{C5856135-9033-4B58-9F82-4C8640415463}" type="slidenum">
              <a:rPr lang="ru-RU" smtClean="0"/>
              <a:pPr/>
              <a:t>‹#›</a:t>
            </a:fld>
            <a:endParaRPr lang="ru-RU"/>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F9FD121-415F-48B9-938E-10E242993C11}" type="datetime1">
              <a:rPr lang="ru-RU" smtClean="0"/>
              <a:pPr/>
              <a:t>26.03.2013</a:t>
            </a:fld>
            <a:endParaRPr lang="ru-RU"/>
          </a:p>
        </p:txBody>
      </p:sp>
      <p:sp>
        <p:nvSpPr>
          <p:cNvPr id="6" name="Нижний колонтитул 5"/>
          <p:cNvSpPr>
            <a:spLocks noGrp="1"/>
          </p:cNvSpPr>
          <p:nvPr>
            <p:ph type="ftr" sz="quarter" idx="11"/>
          </p:nvPr>
        </p:nvSpPr>
        <p:spPr/>
        <p:txBody>
          <a:bodyPr/>
          <a:lstStyle/>
          <a:p>
            <a:r>
              <a:rPr lang="ru-RU" smtClean="0"/>
              <a:t>© Allisy</a:t>
            </a:r>
            <a:endParaRPr lang="ru-RU"/>
          </a:p>
        </p:txBody>
      </p:sp>
      <p:sp>
        <p:nvSpPr>
          <p:cNvPr id="7" name="Номер слайда 6"/>
          <p:cNvSpPr>
            <a:spLocks noGrp="1"/>
          </p:cNvSpPr>
          <p:nvPr>
            <p:ph type="sldNum" sz="quarter" idx="12"/>
          </p:nvPr>
        </p:nvSpPr>
        <p:spPr/>
        <p:txBody>
          <a:bodyPr/>
          <a:lstStyle/>
          <a:p>
            <a:fld id="{C5856135-9033-4B58-9F82-4C8640415463}" type="slidenum">
              <a:rPr lang="ru-RU" smtClean="0"/>
              <a:pPr/>
              <a:t>‹#›</a:t>
            </a:fld>
            <a:endParaRPr lang="ru-RU"/>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F160944-EE69-4BCE-8F27-6B421D698698}" type="datetime1">
              <a:rPr lang="ru-RU" smtClean="0"/>
              <a:pPr/>
              <a:t>26.03.2013</a:t>
            </a:fld>
            <a:endParaRPr lang="ru-RU"/>
          </a:p>
        </p:txBody>
      </p:sp>
      <p:sp>
        <p:nvSpPr>
          <p:cNvPr id="6" name="Нижний колонтитул 5"/>
          <p:cNvSpPr>
            <a:spLocks noGrp="1"/>
          </p:cNvSpPr>
          <p:nvPr>
            <p:ph type="ftr" sz="quarter" idx="11"/>
          </p:nvPr>
        </p:nvSpPr>
        <p:spPr/>
        <p:txBody>
          <a:bodyPr/>
          <a:lstStyle/>
          <a:p>
            <a:r>
              <a:rPr lang="ru-RU" smtClean="0"/>
              <a:t>© Allisy</a:t>
            </a:r>
            <a:endParaRPr lang="ru-RU"/>
          </a:p>
        </p:txBody>
      </p:sp>
      <p:sp>
        <p:nvSpPr>
          <p:cNvPr id="7" name="Номер слайда 6"/>
          <p:cNvSpPr>
            <a:spLocks noGrp="1"/>
          </p:cNvSpPr>
          <p:nvPr>
            <p:ph type="sldNum" sz="quarter" idx="12"/>
          </p:nvPr>
        </p:nvSpPr>
        <p:spPr/>
        <p:txBody>
          <a:bodyPr/>
          <a:lstStyle/>
          <a:p>
            <a:fld id="{C5856135-9033-4B58-9F82-4C8640415463}" type="slidenum">
              <a:rPr lang="ru-RU" smtClean="0"/>
              <a:pPr/>
              <a:t>‹#›</a:t>
            </a:fld>
            <a:endParaRPr lang="ru-RU"/>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a:noFill/>
          <a:ln>
            <a:noFill/>
          </a:ln>
        </p:spPr>
        <p:style>
          <a:lnRef idx="3">
            <a:schemeClr val="lt1"/>
          </a:lnRef>
          <a:fillRef idx="1">
            <a:schemeClr val="accent6"/>
          </a:fillRef>
          <a:effectRef idx="1">
            <a:schemeClr val="accent6"/>
          </a:effectRef>
          <a:fontRef idx="none"/>
        </p:style>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latin typeface="Franklin Gothic Demi" pitchFamily="34" charset="0"/>
              </a:defRPr>
            </a:lvl1pPr>
          </a:lstStyle>
          <a:p>
            <a:fld id="{7EBB80F8-A64D-4BF8-9DF3-43C9EDE9ADCB}" type="datetime1">
              <a:rPr lang="ru-RU" smtClean="0"/>
              <a:pPr/>
              <a:t>26.03.2013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latin typeface="Franklin Gothic Demi" pitchFamily="34" charset="0"/>
              </a:defRPr>
            </a:lvl1pPr>
          </a:lstStyle>
          <a:p>
            <a:r>
              <a:rPr lang="ru-RU" smtClean="0"/>
              <a:t>© Allisy</a:t>
            </a:r>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Franklin Gothic Demi" pitchFamily="34" charset="0"/>
              </a:defRPr>
            </a:lvl1pPr>
          </a:lstStyle>
          <a:p>
            <a:fld id="{C5856135-9033-4B58-9F82-4C8640415463}"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p:txStyles>
    <p:titleStyle>
      <a:lvl1pPr algn="ctr" defTabSz="914400" rtl="0" eaLnBrk="1" latinLnBrk="0" hangingPunct="1">
        <a:spcBef>
          <a:spcPct val="0"/>
        </a:spcBef>
        <a:buNone/>
        <a:defRPr sz="4800" b="1" kern="1200"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cademyC" pitchFamily="8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Schoolbook"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Schoolbook"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Schoolbook"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Schoolbook"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Schoolbook"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1.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slide" Target="slide14.xml"/><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slide" Target="slide3.xml"/><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slide" Target="slide30.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png"/><Relationship Id="rId19" Type="http://schemas.openxmlformats.org/officeDocument/2006/relationships/slide" Target="slide22.xml"/><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rusf.ru/vk/" TargetMode="External"/><Relationship Id="rId2" Type="http://schemas.openxmlformats.org/officeDocument/2006/relationships/hyperlink" Target="http://tbclib.ru/"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half" idx="10"/>
          </p:nvPr>
        </p:nvSpPr>
        <p:spPr>
          <a:xfrm>
            <a:off x="571472" y="2857496"/>
            <a:ext cx="5000660" cy="1357322"/>
          </a:xfrm>
        </p:spPr>
        <p:txBody>
          <a:bodyPr/>
          <a:lstStyle/>
          <a:p>
            <a:pPr algn="ctr"/>
            <a:r>
              <a:rPr lang="ru-RU" sz="2000" b="1" dirty="0" smtClean="0">
                <a:solidFill>
                  <a:srgbClr val="002060"/>
                </a:solidFill>
                <a:latin typeface="Arial Black" pitchFamily="34" charset="0"/>
              </a:rPr>
              <a:t>Виртуальная выставка, посвященная творчеству </a:t>
            </a:r>
          </a:p>
          <a:p>
            <a:pPr algn="ctr"/>
            <a:r>
              <a:rPr lang="ru-RU" sz="2000" b="1" dirty="0" smtClean="0">
                <a:solidFill>
                  <a:srgbClr val="002060"/>
                </a:solidFill>
                <a:latin typeface="Arial Black" pitchFamily="34" charset="0"/>
              </a:rPr>
              <a:t>В.П. Крапивина</a:t>
            </a:r>
          </a:p>
          <a:p>
            <a:endParaRPr lang="ru-RU" sz="2000" dirty="0"/>
          </a:p>
        </p:txBody>
      </p:sp>
      <p:sp>
        <p:nvSpPr>
          <p:cNvPr id="6" name="Нижний колонтитул 5"/>
          <p:cNvSpPr>
            <a:spLocks noGrp="1"/>
          </p:cNvSpPr>
          <p:nvPr>
            <p:ph type="ftr" sz="quarter" idx="11"/>
          </p:nvPr>
        </p:nvSpPr>
        <p:spPr>
          <a:xfrm>
            <a:off x="4357686" y="214290"/>
            <a:ext cx="4572032" cy="1571636"/>
          </a:xfrm>
        </p:spPr>
        <p:txBody>
          <a:bodyPr/>
          <a:lstStyle/>
          <a:p>
            <a:pPr algn="r"/>
            <a:r>
              <a:rPr lang="ru-RU" sz="1400" dirty="0" smtClean="0">
                <a:solidFill>
                  <a:srgbClr val="C00000"/>
                </a:solidFill>
                <a:latin typeface="Arial Black" pitchFamily="34" charset="0"/>
              </a:rPr>
              <a:t>      Муниципальное учреждение культуры</a:t>
            </a:r>
            <a:br>
              <a:rPr lang="ru-RU" sz="1400" dirty="0" smtClean="0">
                <a:solidFill>
                  <a:srgbClr val="C00000"/>
                </a:solidFill>
                <a:latin typeface="Arial Black" pitchFamily="34" charset="0"/>
              </a:rPr>
            </a:br>
            <a:r>
              <a:rPr lang="ru-RU" sz="1400" dirty="0" smtClean="0">
                <a:solidFill>
                  <a:srgbClr val="C00000"/>
                </a:solidFill>
                <a:latin typeface="Arial Black" pitchFamily="34" charset="0"/>
              </a:rPr>
              <a:t>           «Тульская библиотечная система»</a:t>
            </a:r>
            <a:endParaRPr lang="en-US" sz="1400" baseline="30000" dirty="0" smtClean="0">
              <a:solidFill>
                <a:srgbClr val="C00000"/>
              </a:solidFill>
              <a:latin typeface="Arial Black" pitchFamily="34" charset="0"/>
            </a:endParaRPr>
          </a:p>
          <a:p>
            <a:pPr algn="r"/>
            <a:r>
              <a:rPr lang="ru-RU" sz="800" dirty="0" smtClean="0">
                <a:solidFill>
                  <a:srgbClr val="C00000"/>
                </a:solidFill>
                <a:latin typeface="Arial Black" pitchFamily="34" charset="0"/>
              </a:rPr>
              <a:t/>
            </a:r>
            <a:br>
              <a:rPr lang="ru-RU" sz="800" dirty="0" smtClean="0">
                <a:solidFill>
                  <a:srgbClr val="C00000"/>
                </a:solidFill>
                <a:latin typeface="Arial Black" pitchFamily="34" charset="0"/>
              </a:rPr>
            </a:br>
            <a:r>
              <a:rPr lang="ru-RU" sz="1400" dirty="0" smtClean="0">
                <a:solidFill>
                  <a:srgbClr val="C00000"/>
                </a:solidFill>
                <a:latin typeface="Arial Black" pitchFamily="34" charset="0"/>
              </a:rPr>
              <a:t>   Центральная городская библиотека</a:t>
            </a:r>
            <a:br>
              <a:rPr lang="ru-RU" sz="1400" dirty="0" smtClean="0">
                <a:solidFill>
                  <a:srgbClr val="C00000"/>
                </a:solidFill>
                <a:latin typeface="Arial Black" pitchFamily="34" charset="0"/>
              </a:rPr>
            </a:br>
            <a:r>
              <a:rPr lang="ru-RU" sz="1400" dirty="0" smtClean="0">
                <a:solidFill>
                  <a:srgbClr val="C00000"/>
                </a:solidFill>
                <a:latin typeface="Arial Black" pitchFamily="34" charset="0"/>
              </a:rPr>
              <a:t>                                         им. Л.Н.Толстого</a:t>
            </a:r>
            <a:endParaRPr lang="en-US" sz="1400" dirty="0" smtClean="0">
              <a:solidFill>
                <a:srgbClr val="C00000"/>
              </a:solidFill>
              <a:latin typeface="Arial Black" pitchFamily="34" charset="0"/>
            </a:endParaRPr>
          </a:p>
          <a:p>
            <a:pPr algn="r"/>
            <a:r>
              <a:rPr lang="ru-RU" sz="800" dirty="0" smtClean="0">
                <a:solidFill>
                  <a:srgbClr val="C00000"/>
                </a:solidFill>
                <a:latin typeface="Arial Black" pitchFamily="34" charset="0"/>
              </a:rPr>
              <a:t/>
            </a:r>
            <a:br>
              <a:rPr lang="ru-RU" sz="800" dirty="0" smtClean="0">
                <a:solidFill>
                  <a:srgbClr val="C00000"/>
                </a:solidFill>
                <a:latin typeface="Arial Black" pitchFamily="34" charset="0"/>
              </a:rPr>
            </a:br>
            <a:r>
              <a:rPr lang="ru-RU" sz="1400" dirty="0" smtClean="0">
                <a:solidFill>
                  <a:srgbClr val="C00000"/>
                </a:solidFill>
                <a:latin typeface="Arial Black" pitchFamily="34" charset="0"/>
              </a:rPr>
              <a:t>                                  Отдел абонемента</a:t>
            </a:r>
            <a:br>
              <a:rPr lang="ru-RU" sz="1400" dirty="0" smtClean="0">
                <a:solidFill>
                  <a:srgbClr val="C00000"/>
                </a:solidFill>
                <a:latin typeface="Arial Black" pitchFamily="34" charset="0"/>
              </a:rPr>
            </a:br>
            <a:endParaRPr lang="ru-RU" sz="1400" dirty="0">
              <a:solidFill>
                <a:srgbClr val="C00000"/>
              </a:solidFill>
            </a:endParaRPr>
          </a:p>
        </p:txBody>
      </p:sp>
      <p:sp>
        <p:nvSpPr>
          <p:cNvPr id="5" name="Номер слайда 4"/>
          <p:cNvSpPr>
            <a:spLocks noGrp="1"/>
          </p:cNvSpPr>
          <p:nvPr>
            <p:ph type="sldNum" sz="quarter" idx="12"/>
          </p:nvPr>
        </p:nvSpPr>
        <p:spPr>
          <a:xfrm>
            <a:off x="428596" y="4500570"/>
            <a:ext cx="8286808" cy="2000264"/>
          </a:xfrm>
        </p:spPr>
        <p:txBody>
          <a:bodyPr/>
          <a:lstStyle/>
          <a:p>
            <a:pPr algn="ctr"/>
            <a:r>
              <a:rPr lang="ru-RU" sz="7200" b="1" dirty="0" smtClean="0">
                <a:solidFill>
                  <a:srgbClr val="C00000"/>
                </a:solidFill>
                <a:latin typeface="Arial Black" pitchFamily="34" charset="0"/>
              </a:rPr>
              <a:t>ЛОЦМАН РЕКИ ДЕТСТВА</a:t>
            </a:r>
            <a:endParaRPr lang="ru-RU" sz="7200" b="1" dirty="0">
              <a:solidFill>
                <a:srgbClr val="C00000"/>
              </a:solidFill>
              <a:latin typeface="Arial Black" pitchFamily="34" charset="0"/>
            </a:endParaRPr>
          </a:p>
        </p:txBody>
      </p:sp>
    </p:spTree>
  </p:cSld>
  <p:clrMapOvr>
    <a:masterClrMapping/>
  </p:clrMapOvr>
  <p:transition>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49000">
              <a:srgbClr val="CCCCFF">
                <a:alpha val="44000"/>
              </a:srgbClr>
            </a:gs>
            <a:gs pos="17999">
              <a:srgbClr val="99CCFF"/>
            </a:gs>
            <a:gs pos="36000">
              <a:srgbClr val="9966FF"/>
            </a:gs>
            <a:gs pos="61000">
              <a:srgbClr val="CC99FF"/>
            </a:gs>
            <a:gs pos="82001">
              <a:srgbClr val="99CCFF"/>
            </a:gs>
            <a:gs pos="100000">
              <a:srgbClr val="CCCCFF"/>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8" name="Блок-схема: перфолента 7"/>
          <p:cNvSpPr/>
          <p:nvPr/>
        </p:nvSpPr>
        <p:spPr>
          <a:xfrm>
            <a:off x="4053081" y="4062516"/>
            <a:ext cx="4857784" cy="2621768"/>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smtClean="0">
              <a:solidFill>
                <a:srgbClr val="002060"/>
              </a:solidFill>
            </a:endParaRPr>
          </a:p>
          <a:p>
            <a:pPr algn="just"/>
            <a:r>
              <a:rPr lang="ru-RU" b="1" dirty="0" smtClean="0">
                <a:solidFill>
                  <a:srgbClr val="002060"/>
                </a:solidFill>
              </a:rPr>
              <a:t>Дружба с ребятней подсказала Крапивину идею создать парусно-фехтовальный отряд</a:t>
            </a:r>
          </a:p>
          <a:p>
            <a:pPr algn="just"/>
            <a:r>
              <a:rPr lang="ru-RU" b="1" dirty="0" smtClean="0">
                <a:solidFill>
                  <a:srgbClr val="002060"/>
                </a:solidFill>
              </a:rPr>
              <a:t> «Каравелла». Отряд возник в 1965 году и существует до сих пор, вырастив не одно поколение замечательных и интересных людей.</a:t>
            </a:r>
            <a:endParaRPr lang="ru-RU" b="1" dirty="0">
              <a:solidFill>
                <a:srgbClr val="002060"/>
              </a:solidFill>
            </a:endParaRPr>
          </a:p>
        </p:txBody>
      </p:sp>
      <p:pic>
        <p:nvPicPr>
          <p:cNvPr id="5124" name="Picture 4" descr="55 K JPEG image"/>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1900513" y="1428736"/>
            <a:ext cx="3950573" cy="2800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rgbClr val="FFFFFF"/>
                </a:solidFill>
              </a14:hiddenFill>
            </a:ext>
          </a:extLst>
        </p:spPr>
      </p:pic>
      <p:pic>
        <p:nvPicPr>
          <p:cNvPr id="5126" name="Picture 6" descr="http://www.rusf.ru/vk/photo/vpk54b.jpg"/>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357158" y="4566559"/>
            <a:ext cx="3493558" cy="20368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rgbClr val="FFFFFF"/>
                </a:solidFill>
              </a14:hiddenFill>
            </a:ext>
          </a:extLst>
        </p:spPr>
      </p:pic>
      <p:pic>
        <p:nvPicPr>
          <p:cNvPr id="5128" name="Picture 8" descr="http://www.rusf.ru/vk/carabela/images/gerald_big.gif"/>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285728"/>
            <a:ext cx="2611059" cy="307183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Рисунок 5"/>
          <p:cNvPicPr>
            <a:picLocks noChangeAspect="1"/>
          </p:cNvPicPr>
          <p:nvPr/>
        </p:nvPicPr>
        <p:blipFill>
          <a:blip r:embed="rId5" cstate="email"/>
          <a:stretch>
            <a:fillRect/>
          </a:stretch>
        </p:blipFill>
        <p:spPr>
          <a:xfrm>
            <a:off x="6043917" y="357166"/>
            <a:ext cx="2827816" cy="34712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 xmlns:p14="http://schemas.microsoft.com/office/powerpoint/2010/main" val="2975602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diamond(in)">
                                      <p:cBhvr>
                                        <p:cTn id="10" dur="1000"/>
                                        <p:tgtEl>
                                          <p:spTgt spid="5124"/>
                                        </p:tgtEl>
                                      </p:cBhvr>
                                    </p:animEffect>
                                  </p:childTnLst>
                                </p:cTn>
                              </p:par>
                              <p:par>
                                <p:cTn id="11" presetID="8" presetClass="entr" presetSubtype="16"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diamond(in)">
                                      <p:cBhvr>
                                        <p:cTn id="13" dur="1000"/>
                                        <p:tgtEl>
                                          <p:spTgt spid="5126"/>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0.70"/>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childTnLst>
                          </p:cTn>
                        </p:par>
                        <p:par>
                          <p:cTn id="19" fill="hold">
                            <p:stCondLst>
                              <p:cond delay="1000"/>
                            </p:stCondLst>
                            <p:childTnLst>
                              <p:par>
                                <p:cTn id="20" presetID="29" presetClass="entr" presetSubtype="0" fill="hold" nodeType="after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p:cTn id="22" dur="1000" fill="hold"/>
                                        <p:tgtEl>
                                          <p:spTgt spid="5128"/>
                                        </p:tgtEl>
                                        <p:attrNameLst>
                                          <p:attrName>ppt_x</p:attrName>
                                        </p:attrNameLst>
                                      </p:cBhvr>
                                      <p:tavLst>
                                        <p:tav tm="0">
                                          <p:val>
                                            <p:strVal val="#ppt_x-.2"/>
                                          </p:val>
                                        </p:tav>
                                        <p:tav tm="100000">
                                          <p:val>
                                            <p:strVal val="#ppt_x"/>
                                          </p:val>
                                        </p:tav>
                                      </p:tavLst>
                                    </p:anim>
                                    <p:anim calcmode="lin" valueType="num">
                                      <p:cBhvr>
                                        <p:cTn id="23" dur="1000" fill="hold"/>
                                        <p:tgtEl>
                                          <p:spTgt spid="512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49000">
              <a:srgbClr val="CCCCFF">
                <a:alpha val="44000"/>
              </a:srgbClr>
            </a:gs>
            <a:gs pos="17999">
              <a:srgbClr val="99CCFF"/>
            </a:gs>
            <a:gs pos="36000">
              <a:srgbClr val="9966FF"/>
            </a:gs>
            <a:gs pos="61000">
              <a:srgbClr val="CC99FF"/>
            </a:gs>
            <a:gs pos="82001">
              <a:srgbClr val="99CCFF"/>
            </a:gs>
            <a:gs pos="100000">
              <a:srgbClr val="CCCCFF"/>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6146" name="Picture 2" descr="http://www.rusf.ru/vk/photo/vpk48b.jpg"/>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5072066" y="257447"/>
            <a:ext cx="3812293" cy="46681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rgbClr val="FFFFFF"/>
                </a:solidFill>
              </a14:hiddenFill>
            </a:ext>
          </a:extLst>
        </p:spPr>
      </p:pic>
      <p:sp>
        <p:nvSpPr>
          <p:cNvPr id="6" name="Облако 5"/>
          <p:cNvSpPr/>
          <p:nvPr/>
        </p:nvSpPr>
        <p:spPr>
          <a:xfrm rot="510422">
            <a:off x="217237" y="3285134"/>
            <a:ext cx="6032606" cy="337468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smtClean="0">
                <a:solidFill>
                  <a:srgbClr val="002060"/>
                </a:solidFill>
              </a:rPr>
              <a:t>          </a:t>
            </a:r>
          </a:p>
          <a:p>
            <a:pPr algn="ctr"/>
            <a:r>
              <a:rPr lang="ru-RU" b="1" dirty="0" smtClean="0">
                <a:solidFill>
                  <a:srgbClr val="002060"/>
                </a:solidFill>
              </a:rPr>
              <a:t>Занятия парусным спортом и фехтованием помогали выработать в подростках командный дух, чувство локтя, порядочность, честность,         умение постоять за себя и друзей… </a:t>
            </a:r>
          </a:p>
          <a:p>
            <a:pPr algn="ctr"/>
            <a:r>
              <a:rPr lang="ru-RU" b="1" dirty="0" smtClean="0">
                <a:solidFill>
                  <a:srgbClr val="002060"/>
                </a:solidFill>
              </a:rPr>
              <a:t> Из рядов «Каравеллы» вышло немало известных сегодня деятелей науки и искусства.</a:t>
            </a:r>
            <a:endParaRPr lang="ru-RU" b="1" dirty="0">
              <a:solidFill>
                <a:srgbClr val="002060"/>
              </a:solidFill>
            </a:endParaRPr>
          </a:p>
        </p:txBody>
      </p:sp>
      <p:pic>
        <p:nvPicPr>
          <p:cNvPr id="6148" name="Picture 4" descr="42K JPEG image"/>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285720" y="276702"/>
            <a:ext cx="3779169" cy="2885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59146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diamond(in)">
                                      <p:cBhvr>
                                        <p:cTn id="7" dur="1000"/>
                                        <p:tgtEl>
                                          <p:spTgt spid="6148"/>
                                        </p:tgtEl>
                                      </p:cBhvr>
                                    </p:animEffect>
                                  </p:childTnLst>
                                </p:cTn>
                              </p:par>
                              <p:par>
                                <p:cTn id="8" presetID="8"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diamond(in)">
                                      <p:cBhvr>
                                        <p:cTn id="10" dur="1000"/>
                                        <p:tgtEl>
                                          <p:spTgt spid="6146"/>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alpha val="45000"/>
              </a:srgbClr>
            </a:gs>
            <a:gs pos="17999">
              <a:srgbClr val="99CCFF"/>
            </a:gs>
            <a:gs pos="36000">
              <a:srgbClr val="9966FF"/>
            </a:gs>
            <a:gs pos="61000">
              <a:srgbClr val="CC99FF"/>
            </a:gs>
            <a:gs pos="82001">
              <a:srgbClr val="99CCFF"/>
            </a:gs>
            <a:gs pos="100000">
              <a:srgbClr val="CCCCFF"/>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5" name="Прямоугольник 4"/>
          <p:cNvSpPr/>
          <p:nvPr/>
        </p:nvSpPr>
        <p:spPr>
          <a:xfrm>
            <a:off x="357158" y="1714488"/>
            <a:ext cx="8501122" cy="5170646"/>
          </a:xfrm>
          <a:prstGeom prst="rect">
            <a:avLst/>
          </a:prstGeom>
          <a:noFill/>
        </p:spPr>
        <p:txBody>
          <a:bodyPr wrap="square">
            <a:spAutoFit/>
          </a:bodyPr>
          <a:lstStyle/>
          <a:p>
            <a:endParaRPr lang="ru-RU" sz="1400" dirty="0" smtClean="0">
              <a:solidFill>
                <a:srgbClr val="002060"/>
              </a:solidFill>
              <a:latin typeface="Arial Black" pitchFamily="34" charset="0"/>
            </a:endParaRPr>
          </a:p>
          <a:p>
            <a:pPr algn="ctr"/>
            <a:r>
              <a:rPr lang="ru-RU" sz="1400" dirty="0" smtClean="0">
                <a:solidFill>
                  <a:srgbClr val="002060"/>
                </a:solidFill>
                <a:latin typeface="Arial Black" pitchFamily="34" charset="0"/>
              </a:rPr>
              <a:t>БИБЛИОГРАФИЯ.</a:t>
            </a:r>
          </a:p>
          <a:p>
            <a:r>
              <a:rPr lang="ru-RU" sz="1200" b="1" dirty="0" smtClean="0">
                <a:solidFill>
                  <a:srgbClr val="002060"/>
                </a:solidFill>
                <a:latin typeface="Arial" pitchFamily="34" charset="0"/>
                <a:cs typeface="Arial" pitchFamily="34" charset="0"/>
              </a:rPr>
              <a:t>1.</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Крапивин, В.</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a:t>
            </a:r>
          </a:p>
          <a:p>
            <a:r>
              <a:rPr lang="ru-RU" sz="1200" b="1" dirty="0" smtClean="0">
                <a:solidFill>
                  <a:srgbClr val="002060"/>
                </a:solidFill>
                <a:latin typeface="Arial" pitchFamily="34" charset="0"/>
                <a:cs typeface="Arial" pitchFamily="34" charset="0"/>
              </a:rPr>
              <a:t>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«Дети хороши тем, что в них есть надежда»</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 </a:t>
            </a:r>
            <a:r>
              <a:rPr lang="en-US" sz="1200" b="1" dirty="0" smtClean="0">
                <a:solidFill>
                  <a:srgbClr val="002060"/>
                </a:solidFill>
                <a:latin typeface="Arial" pitchFamily="34" charset="0"/>
                <a:cs typeface="Arial" pitchFamily="34" charset="0"/>
              </a:rPr>
              <a:t>[</a:t>
            </a:r>
            <a:r>
              <a:rPr lang="ru-RU" sz="1200" b="1" dirty="0" smtClean="0">
                <a:solidFill>
                  <a:srgbClr val="002060"/>
                </a:solidFill>
                <a:latin typeface="Arial" pitchFamily="34" charset="0"/>
                <a:cs typeface="Arial" pitchFamily="34" charset="0"/>
              </a:rPr>
              <a:t>интервью писателя</a:t>
            </a:r>
            <a:r>
              <a:rPr lang="en-US" sz="1200" b="1" dirty="0" smtClean="0">
                <a:solidFill>
                  <a:srgbClr val="002060"/>
                </a:solidFill>
                <a:latin typeface="Arial" pitchFamily="34" charset="0"/>
                <a:cs typeface="Arial" pitchFamily="34" charset="0"/>
              </a:rPr>
              <a:t> ] </a:t>
            </a:r>
            <a:r>
              <a:rPr lang="ru-RU" sz="1200" b="1" dirty="0" smtClean="0">
                <a:solidFill>
                  <a:srgbClr val="002060"/>
                </a:solidFill>
                <a:latin typeface="Arial" pitchFamily="34" charset="0"/>
                <a:cs typeface="Arial" pitchFamily="34" charset="0"/>
              </a:rPr>
              <a:t>/ Владислав   Крапивин; беседовал        Д. </a:t>
            </a:r>
            <a:r>
              <a:rPr lang="ru-RU" sz="1200" b="1" dirty="0" err="1" smtClean="0">
                <a:solidFill>
                  <a:srgbClr val="002060"/>
                </a:solidFill>
                <a:latin typeface="Arial" pitchFamily="34" charset="0"/>
                <a:cs typeface="Arial" pitchFamily="34" charset="0"/>
              </a:rPr>
              <a:t>Байкалов</a:t>
            </a:r>
            <a:r>
              <a:rPr lang="ru-RU" sz="1200" b="1" dirty="0" smtClean="0">
                <a:solidFill>
                  <a:srgbClr val="002060"/>
                </a:solidFill>
                <a:latin typeface="Arial" pitchFamily="34" charset="0"/>
                <a:cs typeface="Arial" pitchFamily="34" charset="0"/>
              </a:rPr>
              <a:t>  // Книжное обозрение. -  2000. - № 37. – 11 сентября. – С. 5.</a:t>
            </a:r>
          </a:p>
          <a:p>
            <a:endParaRPr lang="ru-RU" sz="1200" b="1" dirty="0" smtClean="0">
              <a:solidFill>
                <a:srgbClr val="002060"/>
              </a:solidFill>
              <a:latin typeface="Arial" pitchFamily="34" charset="0"/>
              <a:cs typeface="Arial" pitchFamily="34" charset="0"/>
            </a:endParaRPr>
          </a:p>
          <a:p>
            <a:r>
              <a:rPr lang="ru-RU" sz="1200" b="1" dirty="0" smtClean="0">
                <a:solidFill>
                  <a:srgbClr val="002060"/>
                </a:solidFill>
                <a:latin typeface="Arial" pitchFamily="34" charset="0"/>
                <a:cs typeface="Arial" pitchFamily="34" charset="0"/>
              </a:rPr>
              <a:t>2.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Крапивин, В.	</a:t>
            </a:r>
          </a:p>
          <a:p>
            <a:r>
              <a:rPr lang="ru-RU" sz="1200" b="1" dirty="0" smtClean="0">
                <a:solidFill>
                  <a:srgbClr val="002060"/>
                </a:solidFill>
                <a:latin typeface="Arial" pitchFamily="34" charset="0"/>
                <a:cs typeface="Arial" pitchFamily="34" charset="0"/>
              </a:rPr>
              <a:t>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Обязан писать книги,  пока есть силы / Владислав Крапивин // Кн. обозрение.  –  2007.  -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 17.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С.16.</a:t>
            </a:r>
          </a:p>
          <a:p>
            <a:endParaRPr lang="ru-RU" sz="1200" b="1" dirty="0" smtClean="0">
              <a:solidFill>
                <a:srgbClr val="002060"/>
              </a:solidFill>
              <a:latin typeface="Arial" pitchFamily="34" charset="0"/>
              <a:cs typeface="Arial" pitchFamily="34" charset="0"/>
            </a:endParaRPr>
          </a:p>
          <a:p>
            <a:r>
              <a:rPr lang="ru-RU" sz="1200" b="1" dirty="0" smtClean="0">
                <a:solidFill>
                  <a:srgbClr val="002060"/>
                </a:solidFill>
                <a:latin typeface="Arial" pitchFamily="34" charset="0"/>
                <a:cs typeface="Arial" pitchFamily="34" charset="0"/>
              </a:rPr>
              <a:t>3.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Крапивин, В.</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 </a:t>
            </a:r>
          </a:p>
          <a:p>
            <a:r>
              <a:rPr lang="ru-RU" sz="1200" b="1" dirty="0" smtClean="0">
                <a:solidFill>
                  <a:srgbClr val="002060"/>
                </a:solidFill>
                <a:latin typeface="Arial" pitchFamily="34" charset="0"/>
                <a:cs typeface="Arial" pitchFamily="34" charset="0"/>
              </a:rPr>
              <a:t>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«Стране нужна всеобщая ребячья организация»</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 </a:t>
            </a:r>
            <a:r>
              <a:rPr lang="en-US" sz="1200" b="1" dirty="0" smtClean="0">
                <a:solidFill>
                  <a:srgbClr val="002060"/>
                </a:solidFill>
                <a:latin typeface="Arial" pitchFamily="34" charset="0"/>
                <a:cs typeface="Arial" pitchFamily="34" charset="0"/>
              </a:rPr>
              <a:t>[</a:t>
            </a:r>
            <a:r>
              <a:rPr lang="ru-RU" sz="1200" b="1" dirty="0" smtClean="0">
                <a:solidFill>
                  <a:srgbClr val="002060"/>
                </a:solidFill>
                <a:latin typeface="Arial" pitchFamily="34" charset="0"/>
                <a:cs typeface="Arial" pitchFamily="34" charset="0"/>
              </a:rPr>
              <a:t>интервью детского писателя</a:t>
            </a:r>
            <a:r>
              <a:rPr lang="en-US" sz="1200" b="1" dirty="0" smtClean="0">
                <a:solidFill>
                  <a:srgbClr val="002060"/>
                </a:solidFill>
                <a:latin typeface="Arial" pitchFamily="34" charset="0"/>
                <a:cs typeface="Arial" pitchFamily="34" charset="0"/>
              </a:rPr>
              <a:t> ] </a:t>
            </a:r>
            <a:r>
              <a:rPr lang="ru-RU" sz="1200" b="1" dirty="0" smtClean="0">
                <a:solidFill>
                  <a:srgbClr val="002060"/>
                </a:solidFill>
                <a:latin typeface="Arial" pitchFamily="34" charset="0"/>
                <a:cs typeface="Arial" pitchFamily="34" charset="0"/>
              </a:rPr>
              <a:t>/ Владислав Крапивин;</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беседовал Михаил </a:t>
            </a:r>
            <a:r>
              <a:rPr lang="ru-RU" sz="1200" b="1" dirty="0" err="1" smtClean="0">
                <a:solidFill>
                  <a:srgbClr val="002060"/>
                </a:solidFill>
                <a:latin typeface="Arial" pitchFamily="34" charset="0"/>
                <a:cs typeface="Arial" pitchFamily="34" charset="0"/>
              </a:rPr>
              <a:t>Тюренков</a:t>
            </a:r>
            <a:r>
              <a:rPr lang="ru-RU" sz="1200" b="1" dirty="0" smtClean="0">
                <a:solidFill>
                  <a:srgbClr val="002060"/>
                </a:solidFill>
                <a:latin typeface="Arial" pitchFamily="34" charset="0"/>
                <a:cs typeface="Arial" pitchFamily="34" charset="0"/>
              </a:rPr>
              <a:t>  // Культура.</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2012.</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10</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16 февр. – С. 1; 15.</a:t>
            </a:r>
          </a:p>
          <a:p>
            <a:endParaRPr lang="ru-RU" sz="1200" b="1" dirty="0" smtClean="0">
              <a:solidFill>
                <a:srgbClr val="002060"/>
              </a:solidFill>
              <a:latin typeface="Arial" pitchFamily="34" charset="0"/>
              <a:cs typeface="Arial" pitchFamily="34" charset="0"/>
            </a:endParaRPr>
          </a:p>
          <a:p>
            <a:r>
              <a:rPr lang="ru-RU" sz="1200" b="1" dirty="0" smtClean="0">
                <a:solidFill>
                  <a:srgbClr val="002060"/>
                </a:solidFill>
                <a:latin typeface="Arial" pitchFamily="34" charset="0"/>
                <a:cs typeface="Arial" pitchFamily="34" charset="0"/>
              </a:rPr>
              <a:t>4.</a:t>
            </a:r>
            <a:r>
              <a:rPr lang="en-US" sz="1200" b="1" dirty="0" smtClean="0">
                <a:solidFill>
                  <a:srgbClr val="002060"/>
                </a:solidFill>
                <a:latin typeface="Arial" pitchFamily="34" charset="0"/>
                <a:cs typeface="Arial" pitchFamily="34" charset="0"/>
              </a:rPr>
              <a:t>   </a:t>
            </a:r>
            <a:r>
              <a:rPr lang="ru-RU" sz="1200" b="1" dirty="0" err="1" smtClean="0">
                <a:solidFill>
                  <a:srgbClr val="002060"/>
                </a:solidFill>
                <a:latin typeface="Arial" pitchFamily="34" charset="0"/>
                <a:cs typeface="Arial" pitchFamily="34" charset="0"/>
              </a:rPr>
              <a:t>Богатырева</a:t>
            </a:r>
            <a:r>
              <a:rPr lang="ru-RU" sz="1200" b="1" dirty="0" smtClean="0">
                <a:solidFill>
                  <a:srgbClr val="002060"/>
                </a:solidFill>
                <a:latin typeface="Arial" pitchFamily="34" charset="0"/>
                <a:cs typeface="Arial" pitchFamily="34" charset="0"/>
              </a:rPr>
              <a:t>, Н.</a:t>
            </a:r>
          </a:p>
          <a:p>
            <a:r>
              <a:rPr lang="ru-RU" sz="1200" b="1" dirty="0" smtClean="0">
                <a:solidFill>
                  <a:srgbClr val="002060"/>
                </a:solidFill>
                <a:latin typeface="Arial" pitchFamily="34" charset="0"/>
                <a:cs typeface="Arial" pitchFamily="34" charset="0"/>
              </a:rPr>
              <a:t>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Педагогика братства / Н. </a:t>
            </a:r>
            <a:r>
              <a:rPr lang="ru-RU" sz="1200" b="1" dirty="0" err="1" smtClean="0">
                <a:solidFill>
                  <a:srgbClr val="002060"/>
                </a:solidFill>
                <a:latin typeface="Arial" pitchFamily="34" charset="0"/>
                <a:cs typeface="Arial" pitchFamily="34" charset="0"/>
              </a:rPr>
              <a:t>Богатырева</a:t>
            </a:r>
            <a:r>
              <a:rPr lang="ru-RU" sz="1200" b="1" dirty="0" smtClean="0">
                <a:solidFill>
                  <a:srgbClr val="002060"/>
                </a:solidFill>
                <a:latin typeface="Arial" pitchFamily="34" charset="0"/>
                <a:cs typeface="Arial" pitchFamily="34" charset="0"/>
              </a:rPr>
              <a:t> // Читаем вместе.</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2010. - № 4. – С. 36.</a:t>
            </a:r>
          </a:p>
          <a:p>
            <a:r>
              <a:rPr lang="en-US" sz="1200" b="1" dirty="0" smtClean="0">
                <a:solidFill>
                  <a:srgbClr val="002060"/>
                </a:solidFill>
                <a:latin typeface="Arial" pitchFamily="34" charset="0"/>
                <a:cs typeface="Arial" pitchFamily="34" charset="0"/>
              </a:rPr>
              <a:t>       </a:t>
            </a:r>
            <a:r>
              <a:rPr lang="ru-RU" sz="1200" b="1" i="1" dirty="0" smtClean="0">
                <a:solidFill>
                  <a:srgbClr val="002060"/>
                </a:solidFill>
                <a:latin typeface="Arial" pitchFamily="34" charset="0"/>
                <a:cs typeface="Arial" pitchFamily="34" charset="0"/>
              </a:rPr>
              <a:t>О творчестве писателя В.Крапивина.</a:t>
            </a:r>
          </a:p>
          <a:p>
            <a:endParaRPr lang="ru-RU" sz="1200" b="1" dirty="0" smtClean="0">
              <a:solidFill>
                <a:srgbClr val="002060"/>
              </a:solidFill>
              <a:latin typeface="Arial" pitchFamily="34" charset="0"/>
              <a:cs typeface="Arial" pitchFamily="34" charset="0"/>
            </a:endParaRPr>
          </a:p>
          <a:p>
            <a:r>
              <a:rPr lang="ru-RU" sz="1200" b="1" dirty="0" smtClean="0">
                <a:solidFill>
                  <a:srgbClr val="002060"/>
                </a:solidFill>
                <a:latin typeface="Arial" pitchFamily="34" charset="0"/>
                <a:cs typeface="Arial" pitchFamily="34" charset="0"/>
              </a:rPr>
              <a:t>5.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Гай, О. </a:t>
            </a:r>
          </a:p>
          <a:p>
            <a:r>
              <a:rPr lang="ru-RU" sz="1200" b="1" dirty="0" smtClean="0">
                <a:solidFill>
                  <a:srgbClr val="002060"/>
                </a:solidFill>
                <a:latin typeface="Arial" pitchFamily="34" charset="0"/>
                <a:cs typeface="Arial" pitchFamily="34" charset="0"/>
              </a:rPr>
              <a:t>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Автор остался верен себе</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О. Гай // Большая перемена. – 2006. - № 9. – С. 6. – Прил. к журн.      Путеводная звезда.</a:t>
            </a:r>
          </a:p>
          <a:p>
            <a:r>
              <a:rPr lang="ru-RU" sz="1200" b="1" dirty="0" smtClean="0">
                <a:solidFill>
                  <a:srgbClr val="002060"/>
                </a:solidFill>
                <a:latin typeface="Arial" pitchFamily="34" charset="0"/>
                <a:cs typeface="Arial" pitchFamily="34" charset="0"/>
              </a:rPr>
              <a:t>   </a:t>
            </a:r>
            <a:r>
              <a:rPr lang="en-US" sz="1200" b="1" dirty="0" smtClean="0">
                <a:solidFill>
                  <a:srgbClr val="002060"/>
                </a:solidFill>
                <a:latin typeface="Arial" pitchFamily="34" charset="0"/>
                <a:cs typeface="Arial" pitchFamily="34" charset="0"/>
              </a:rPr>
              <a:t>    </a:t>
            </a:r>
            <a:r>
              <a:rPr lang="ru-RU" sz="1200" b="1" i="1" dirty="0" smtClean="0">
                <a:solidFill>
                  <a:srgbClr val="002060"/>
                </a:solidFill>
                <a:latin typeface="Arial" pitchFamily="34" charset="0"/>
                <a:cs typeface="Arial" pitchFamily="34" charset="0"/>
              </a:rPr>
              <a:t>О книге В. Крапивина «Рыжее знамя упрямства».</a:t>
            </a:r>
            <a:endParaRPr lang="en-US" sz="1200" b="1" i="1" dirty="0" smtClean="0">
              <a:solidFill>
                <a:srgbClr val="002060"/>
              </a:solidFill>
              <a:latin typeface="Arial" pitchFamily="34" charset="0"/>
              <a:cs typeface="Arial" pitchFamily="34" charset="0"/>
            </a:endParaRPr>
          </a:p>
          <a:p>
            <a:endParaRPr lang="ru-RU" sz="1200" b="1" i="1" dirty="0" smtClean="0">
              <a:solidFill>
                <a:srgbClr val="002060"/>
              </a:solidFill>
              <a:latin typeface="Arial" pitchFamily="34" charset="0"/>
              <a:cs typeface="Arial" pitchFamily="34" charset="0"/>
            </a:endParaRPr>
          </a:p>
          <a:p>
            <a:r>
              <a:rPr lang="ru-RU" sz="1200" b="1" dirty="0" smtClean="0">
                <a:solidFill>
                  <a:srgbClr val="002060"/>
                </a:solidFill>
                <a:latin typeface="Arial" pitchFamily="34" charset="0"/>
                <a:cs typeface="Arial" pitchFamily="34" charset="0"/>
              </a:rPr>
              <a:t>6.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Ермилов, В.</a:t>
            </a:r>
          </a:p>
          <a:p>
            <a:r>
              <a:rPr lang="ru-RU" sz="1200" b="1" dirty="0" smtClean="0">
                <a:solidFill>
                  <a:srgbClr val="002060"/>
                </a:solidFill>
                <a:latin typeface="Arial" pitchFamily="34" charset="0"/>
                <a:cs typeface="Arial" pitchFamily="34" charset="0"/>
              </a:rPr>
              <a:t>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Новый взрослый мир</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 В. Ермилов // Кн. обозрение. – 2004. - № 12. – С. 72.</a:t>
            </a:r>
          </a:p>
          <a:p>
            <a:r>
              <a:rPr lang="ru-RU" sz="1200" b="1" dirty="0" smtClean="0">
                <a:solidFill>
                  <a:srgbClr val="002060"/>
                </a:solidFill>
                <a:latin typeface="Arial" pitchFamily="34" charset="0"/>
                <a:cs typeface="Arial" pitchFamily="34" charset="0"/>
              </a:rPr>
              <a:t>  </a:t>
            </a:r>
            <a:r>
              <a:rPr lang="en-US" sz="12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 </a:t>
            </a:r>
            <a:r>
              <a:rPr lang="ru-RU" sz="1200" b="1" i="1" dirty="0" smtClean="0">
                <a:solidFill>
                  <a:srgbClr val="002060"/>
                </a:solidFill>
                <a:latin typeface="Arial" pitchFamily="34" charset="0"/>
                <a:cs typeface="Arial" pitchFamily="34" charset="0"/>
              </a:rPr>
              <a:t>Книга В. Крапивина «Семь фунтов брамсельного ветра».</a:t>
            </a:r>
          </a:p>
          <a:p>
            <a:endParaRPr lang="ru-RU" sz="1400" i="1" dirty="0" smtClean="0">
              <a:latin typeface="Arial Black" pitchFamily="34" charset="0"/>
            </a:endParaRPr>
          </a:p>
        </p:txBody>
      </p:sp>
      <p:sp>
        <p:nvSpPr>
          <p:cNvPr id="6" name="Загнутый угол 5"/>
          <p:cNvSpPr/>
          <p:nvPr/>
        </p:nvSpPr>
        <p:spPr>
          <a:xfrm>
            <a:off x="214282" y="214290"/>
            <a:ext cx="8643998" cy="1285884"/>
          </a:xfrm>
          <a:prstGeom prst="foldedCorner">
            <a:avLst/>
          </a:prstGeom>
          <a:solidFill>
            <a:schemeClr val="accent4">
              <a:lumMod val="40000"/>
              <a:lumOff val="6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dirty="0" smtClean="0">
                <a:solidFill>
                  <a:srgbClr val="002060"/>
                </a:solidFill>
                <a:latin typeface="Arial Black" pitchFamily="34" charset="0"/>
              </a:rPr>
              <a:t>Удивительно, но факт: при том что В. Крапивин пишет давно и плодотворно, любим читателями - как детьми, так и взрослыми, - литературоведы и критики уделяют до смешного мало внимания его творчеству.</a:t>
            </a:r>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57000">
              <a:schemeClr val="accent4">
                <a:lumMod val="20000"/>
                <a:lumOff val="80000"/>
              </a:schemeClr>
            </a:gs>
            <a:gs pos="17999">
              <a:srgbClr val="99CCFF"/>
            </a:gs>
            <a:gs pos="36000">
              <a:srgbClr val="9966FF"/>
            </a:gs>
            <a:gs pos="61000">
              <a:srgbClr val="CC99FF"/>
            </a:gs>
            <a:gs pos="82001">
              <a:srgbClr val="99CCFF"/>
            </a:gs>
            <a:gs pos="100000">
              <a:srgbClr val="CCCCFF"/>
            </a:gs>
          </a:gsLst>
          <a:lin ang="13500000" scaled="1"/>
          <a:tileRect/>
        </a:gradFill>
        <a:effectLst/>
      </p:bgPr>
    </p:bg>
    <p:spTree>
      <p:nvGrpSpPr>
        <p:cNvPr id="1" name=""/>
        <p:cNvGrpSpPr/>
        <p:nvPr/>
      </p:nvGrpSpPr>
      <p:grpSpPr>
        <a:xfrm>
          <a:off x="0" y="0"/>
          <a:ext cx="0" cy="0"/>
          <a:chOff x="0" y="0"/>
          <a:chExt cx="0" cy="0"/>
        </a:xfrm>
      </p:grpSpPr>
      <p:sp>
        <p:nvSpPr>
          <p:cNvPr id="5" name="Прямоугольник 4"/>
          <p:cNvSpPr/>
          <p:nvPr/>
        </p:nvSpPr>
        <p:spPr>
          <a:xfrm>
            <a:off x="642910" y="1000108"/>
            <a:ext cx="8072494" cy="4770537"/>
          </a:xfrm>
          <a:prstGeom prst="rect">
            <a:avLst/>
          </a:prstGeom>
        </p:spPr>
        <p:txBody>
          <a:bodyPr wrap="square">
            <a:spAutoFit/>
          </a:bodyPr>
          <a:lstStyle/>
          <a:p>
            <a:endParaRPr lang="ru-RU" sz="1400" b="1" dirty="0" smtClean="0">
              <a:solidFill>
                <a:srgbClr val="002060"/>
              </a:solidFill>
              <a:latin typeface="Arial" pitchFamily="34" charset="0"/>
              <a:cs typeface="Arial" pitchFamily="34" charset="0"/>
            </a:endParaRPr>
          </a:p>
          <a:p>
            <a:endParaRPr lang="ru-RU" sz="1400" b="1" dirty="0" smtClean="0">
              <a:solidFill>
                <a:srgbClr val="002060"/>
              </a:solidFill>
              <a:latin typeface="Arial" pitchFamily="34" charset="0"/>
              <a:cs typeface="Arial" pitchFamily="34" charset="0"/>
            </a:endParaRPr>
          </a:p>
          <a:p>
            <a:pPr marL="342900" indent="-342900"/>
            <a:r>
              <a:rPr lang="en-US" sz="1200" b="1" dirty="0" smtClean="0">
                <a:solidFill>
                  <a:srgbClr val="002060"/>
                </a:solidFill>
                <a:latin typeface="Arial" pitchFamily="34" charset="0"/>
                <a:cs typeface="Arial" pitchFamily="34" charset="0"/>
              </a:rPr>
              <a:t>7.</a:t>
            </a:r>
            <a:r>
              <a:rPr lang="ru-RU" sz="1200" b="1" dirty="0" smtClean="0">
                <a:solidFill>
                  <a:srgbClr val="002060"/>
                </a:solidFill>
                <a:latin typeface="Arial" pitchFamily="34" charset="0"/>
                <a:cs typeface="Arial" pitchFamily="34" charset="0"/>
              </a:rPr>
              <a:t>   </a:t>
            </a:r>
            <a:r>
              <a:rPr lang="ru-RU" sz="1200" b="1" dirty="0" err="1" smtClean="0">
                <a:solidFill>
                  <a:srgbClr val="002060"/>
                </a:solidFill>
                <a:latin typeface="Arial" pitchFamily="34" charset="0"/>
                <a:cs typeface="Arial" pitchFamily="34" charset="0"/>
              </a:rPr>
              <a:t>Каркин</a:t>
            </a:r>
            <a:r>
              <a:rPr lang="ru-RU" sz="1200" b="1" dirty="0" smtClean="0">
                <a:solidFill>
                  <a:srgbClr val="002060"/>
                </a:solidFill>
                <a:latin typeface="Arial" pitchFamily="34" charset="0"/>
                <a:cs typeface="Arial" pitchFamily="34" charset="0"/>
              </a:rPr>
              <a:t>, А. </a:t>
            </a:r>
          </a:p>
          <a:p>
            <a:pPr marL="342900" indent="-342900"/>
            <a:r>
              <a:rPr lang="ru-RU" sz="1200" b="1" dirty="0" smtClean="0">
                <a:solidFill>
                  <a:srgbClr val="002060"/>
                </a:solidFill>
                <a:latin typeface="Arial" pitchFamily="34" charset="0"/>
                <a:cs typeface="Arial" pitchFamily="34" charset="0"/>
              </a:rPr>
              <a:t>           «Каравелла» поднимает паруса / А. </a:t>
            </a:r>
            <a:r>
              <a:rPr lang="ru-RU" sz="1200" b="1" dirty="0" err="1" smtClean="0">
                <a:solidFill>
                  <a:srgbClr val="002060"/>
                </a:solidFill>
                <a:latin typeface="Arial" pitchFamily="34" charset="0"/>
                <a:cs typeface="Arial" pitchFamily="34" charset="0"/>
              </a:rPr>
              <a:t>Каркин</a:t>
            </a:r>
            <a:r>
              <a:rPr lang="ru-RU" sz="1200" b="1" dirty="0" smtClean="0">
                <a:solidFill>
                  <a:srgbClr val="002060"/>
                </a:solidFill>
                <a:latin typeface="Arial" pitchFamily="34" charset="0"/>
                <a:cs typeface="Arial" pitchFamily="34" charset="0"/>
              </a:rPr>
              <a:t> // Трибуна. – 2003. - 18 октября. – С. 5.</a:t>
            </a:r>
          </a:p>
          <a:p>
            <a:pPr marL="342900" indent="-342900"/>
            <a:endParaRPr lang="ru-RU" sz="1200" b="1" dirty="0" smtClean="0">
              <a:solidFill>
                <a:srgbClr val="002060"/>
              </a:solidFill>
              <a:latin typeface="Arial" pitchFamily="34" charset="0"/>
              <a:cs typeface="Arial" pitchFamily="34" charset="0"/>
            </a:endParaRPr>
          </a:p>
          <a:p>
            <a:r>
              <a:rPr lang="ru-RU" sz="1200" b="1" dirty="0" smtClean="0">
                <a:solidFill>
                  <a:srgbClr val="002060"/>
                </a:solidFill>
                <a:latin typeface="Arial" pitchFamily="34" charset="0"/>
                <a:cs typeface="Arial" pitchFamily="34" charset="0"/>
              </a:rPr>
              <a:t>8.   Кичин, В.</a:t>
            </a:r>
          </a:p>
          <a:p>
            <a:r>
              <a:rPr lang="ru-RU" sz="1200" b="1" dirty="0" smtClean="0">
                <a:solidFill>
                  <a:srgbClr val="002060"/>
                </a:solidFill>
                <a:latin typeface="Arial" pitchFamily="34" charset="0"/>
                <a:cs typeface="Arial" pitchFamily="34" charset="0"/>
              </a:rPr>
              <a:t>             Владислав Крапивин : Дети подворотни / В. Кичин // Рос. Газета. – 2003. – 4 июля. – С. 8.</a:t>
            </a:r>
          </a:p>
          <a:p>
            <a:endParaRPr lang="ru-RU" sz="1200" b="1" dirty="0" smtClean="0">
              <a:solidFill>
                <a:srgbClr val="002060"/>
              </a:solidFill>
              <a:latin typeface="Arial" pitchFamily="34" charset="0"/>
              <a:cs typeface="Arial" pitchFamily="34" charset="0"/>
            </a:endParaRPr>
          </a:p>
          <a:p>
            <a:r>
              <a:rPr lang="ru-RU" sz="1200" b="1" dirty="0" smtClean="0">
                <a:solidFill>
                  <a:srgbClr val="002060"/>
                </a:solidFill>
                <a:latin typeface="Arial" pitchFamily="34" charset="0"/>
                <a:cs typeface="Arial" pitchFamily="34" charset="0"/>
              </a:rPr>
              <a:t>9.    Копейкин, А.</a:t>
            </a:r>
          </a:p>
          <a:p>
            <a:r>
              <a:rPr lang="ru-RU" sz="1200" b="1" dirty="0" smtClean="0">
                <a:solidFill>
                  <a:srgbClr val="002060"/>
                </a:solidFill>
                <a:latin typeface="Arial" pitchFamily="34" charset="0"/>
                <a:cs typeface="Arial" pitchFamily="34" charset="0"/>
              </a:rPr>
              <a:t>              Место для романтики  / А. Копейкин // Книжное обозрение. - 2004. - № 12. – С. 22.</a:t>
            </a:r>
          </a:p>
          <a:p>
            <a:endParaRPr lang="ru-RU" sz="1200" b="1" dirty="0" smtClean="0">
              <a:solidFill>
                <a:srgbClr val="002060"/>
              </a:solidFill>
              <a:latin typeface="Arial" pitchFamily="34" charset="0"/>
              <a:cs typeface="Arial" pitchFamily="34" charset="0"/>
            </a:endParaRPr>
          </a:p>
          <a:p>
            <a:pPr marL="228600" indent="-228600">
              <a:buAutoNum type="arabicPeriod" startAt="10"/>
            </a:pPr>
            <a:r>
              <a:rPr lang="ru-RU" sz="1200" b="1" dirty="0" smtClean="0">
                <a:solidFill>
                  <a:srgbClr val="002060"/>
                </a:solidFill>
                <a:latin typeface="Arial" pitchFamily="34" charset="0"/>
                <a:cs typeface="Arial" pitchFamily="34" charset="0"/>
              </a:rPr>
              <a:t>  Сутягина Т. </a:t>
            </a:r>
          </a:p>
          <a:p>
            <a:pPr marL="228600" indent="-228600"/>
            <a:r>
              <a:rPr lang="ru-RU" sz="1200" b="1" dirty="0" smtClean="0">
                <a:solidFill>
                  <a:srgbClr val="002060"/>
                </a:solidFill>
                <a:latin typeface="Arial" pitchFamily="34" charset="0"/>
                <a:cs typeface="Arial" pitchFamily="34" charset="0"/>
              </a:rPr>
              <a:t>              Держись, «Каравелла!» / Т. Сутягина // Библиотека в школе.- 2007. - № 1. – С. 12 - 15.</a:t>
            </a:r>
          </a:p>
          <a:p>
            <a:r>
              <a:rPr lang="ru-RU" sz="1200" b="1" i="1" dirty="0" smtClean="0">
                <a:solidFill>
                  <a:srgbClr val="002060"/>
                </a:solidFill>
                <a:latin typeface="Arial" pitchFamily="34" charset="0"/>
                <a:cs typeface="Arial" pitchFamily="34" charset="0"/>
              </a:rPr>
              <a:t>              Писатель Крапивин и его отряд «Каравелла».</a:t>
            </a:r>
          </a:p>
          <a:p>
            <a:endParaRPr lang="ru-RU" sz="1200" b="1" i="1" dirty="0" smtClean="0">
              <a:solidFill>
                <a:srgbClr val="002060"/>
              </a:solidFill>
              <a:latin typeface="Arial" pitchFamily="34" charset="0"/>
              <a:cs typeface="Arial" pitchFamily="34" charset="0"/>
            </a:endParaRPr>
          </a:p>
          <a:p>
            <a:r>
              <a:rPr lang="ru-RU" sz="1200" b="1" dirty="0" smtClean="0">
                <a:solidFill>
                  <a:srgbClr val="002060"/>
                </a:solidFill>
                <a:latin typeface="Arial" pitchFamily="34" charset="0"/>
                <a:cs typeface="Arial" pitchFamily="34" charset="0"/>
              </a:rPr>
              <a:t> 11.   </a:t>
            </a:r>
            <a:r>
              <a:rPr lang="ru-RU" sz="1200" b="1" dirty="0" err="1" smtClean="0">
                <a:solidFill>
                  <a:srgbClr val="002060"/>
                </a:solidFill>
                <a:latin typeface="Arial" pitchFamily="34" charset="0"/>
                <a:cs typeface="Arial" pitchFamily="34" charset="0"/>
              </a:rPr>
              <a:t>Тюренков</a:t>
            </a:r>
            <a:r>
              <a:rPr lang="ru-RU" sz="1200" b="1" dirty="0" smtClean="0">
                <a:solidFill>
                  <a:srgbClr val="002060"/>
                </a:solidFill>
                <a:latin typeface="Arial" pitchFamily="34" charset="0"/>
                <a:cs typeface="Arial" pitchFamily="34" charset="0"/>
              </a:rPr>
              <a:t>, М.</a:t>
            </a:r>
          </a:p>
          <a:p>
            <a:r>
              <a:rPr lang="ru-RU" sz="1200" b="1" dirty="0" smtClean="0">
                <a:solidFill>
                  <a:srgbClr val="002060"/>
                </a:solidFill>
                <a:latin typeface="Arial" pitchFamily="34" charset="0"/>
                <a:cs typeface="Arial" pitchFamily="34" charset="0"/>
              </a:rPr>
              <a:t>              Долгий рейс / Михаил </a:t>
            </a:r>
            <a:r>
              <a:rPr lang="ru-RU" sz="1200" b="1" dirty="0" err="1" smtClean="0">
                <a:solidFill>
                  <a:srgbClr val="002060"/>
                </a:solidFill>
                <a:latin typeface="Arial" pitchFamily="34" charset="0"/>
                <a:cs typeface="Arial" pitchFamily="34" charset="0"/>
              </a:rPr>
              <a:t>Тюренков</a:t>
            </a:r>
            <a:r>
              <a:rPr lang="ru-RU" sz="1200" b="1" dirty="0" smtClean="0">
                <a:solidFill>
                  <a:srgbClr val="002060"/>
                </a:solidFill>
                <a:latin typeface="Arial" pitchFamily="34" charset="0"/>
                <a:cs typeface="Arial" pitchFamily="34" charset="0"/>
              </a:rPr>
              <a:t>  // Культура. – 2012.  – 12 - 18 октября. – С. 1; 8.</a:t>
            </a:r>
          </a:p>
          <a:p>
            <a:r>
              <a:rPr lang="ru-RU" sz="1200" b="1" dirty="0" smtClean="0">
                <a:solidFill>
                  <a:srgbClr val="002060"/>
                </a:solidFill>
                <a:latin typeface="Arial" pitchFamily="34" charset="0"/>
                <a:cs typeface="Arial" pitchFamily="34" charset="0"/>
              </a:rPr>
              <a:t>              </a:t>
            </a:r>
            <a:r>
              <a:rPr lang="ru-RU" sz="1200" b="1" i="1" dirty="0" smtClean="0">
                <a:solidFill>
                  <a:srgbClr val="002060"/>
                </a:solidFill>
                <a:latin typeface="Arial" pitchFamily="34" charset="0"/>
                <a:cs typeface="Arial" pitchFamily="34" charset="0"/>
              </a:rPr>
              <a:t>О творчестве В. Крапивина.</a:t>
            </a:r>
          </a:p>
          <a:p>
            <a:endParaRPr lang="ru-RU" sz="1200" b="1" i="1" dirty="0" smtClean="0">
              <a:solidFill>
                <a:srgbClr val="002060"/>
              </a:solidFill>
              <a:latin typeface="Arial" pitchFamily="34" charset="0"/>
              <a:cs typeface="Arial" pitchFamily="34" charset="0"/>
            </a:endParaRPr>
          </a:p>
          <a:p>
            <a:r>
              <a:rPr lang="ru-RU" sz="1200" b="1" dirty="0" smtClean="0">
                <a:solidFill>
                  <a:srgbClr val="002060"/>
                </a:solidFill>
                <a:latin typeface="Arial" pitchFamily="34" charset="0"/>
                <a:cs typeface="Arial" pitchFamily="34" charset="0"/>
              </a:rPr>
              <a:t>12.    Храните верность! // Путеводная звезда. – 2007. - № 11. – С. 36 - 37.</a:t>
            </a:r>
          </a:p>
          <a:p>
            <a:r>
              <a:rPr lang="ru-RU" sz="1200" b="1" dirty="0" smtClean="0">
                <a:solidFill>
                  <a:srgbClr val="002060"/>
                </a:solidFill>
                <a:latin typeface="Arial" pitchFamily="34" charset="0"/>
                <a:cs typeface="Arial" pitchFamily="34" charset="0"/>
              </a:rPr>
              <a:t>               </a:t>
            </a:r>
            <a:r>
              <a:rPr lang="ru-RU" sz="1200" b="1" i="1" dirty="0" smtClean="0">
                <a:solidFill>
                  <a:srgbClr val="002060"/>
                </a:solidFill>
                <a:latin typeface="Arial" pitchFamily="34" charset="0"/>
                <a:cs typeface="Arial" pitchFamily="34" charset="0"/>
              </a:rPr>
              <a:t>Читаем и обсуждаем произведения В. Крапивина.</a:t>
            </a:r>
          </a:p>
          <a:p>
            <a:endParaRPr lang="ru-RU" sz="1200" b="1" i="1" dirty="0" smtClean="0">
              <a:solidFill>
                <a:srgbClr val="002060"/>
              </a:solidFill>
              <a:latin typeface="Arial" pitchFamily="34" charset="0"/>
              <a:cs typeface="Arial" pitchFamily="34" charset="0"/>
            </a:endParaRPr>
          </a:p>
          <a:p>
            <a:r>
              <a:rPr lang="ru-RU" sz="1200" b="1" i="1" dirty="0" smtClean="0">
                <a:solidFill>
                  <a:srgbClr val="002060"/>
                </a:solidFill>
                <a:latin typeface="Arial" pitchFamily="34" charset="0"/>
                <a:cs typeface="Arial" pitchFamily="34" charset="0"/>
              </a:rPr>
              <a:t>13.    </a:t>
            </a:r>
            <a:r>
              <a:rPr lang="ru-RU" sz="1200" b="1" dirty="0" err="1" smtClean="0">
                <a:solidFill>
                  <a:srgbClr val="002060"/>
                </a:solidFill>
                <a:latin typeface="Arial" pitchFamily="34" charset="0"/>
                <a:cs typeface="Arial" pitchFamily="34" charset="0"/>
              </a:rPr>
              <a:t>Шеваров</a:t>
            </a:r>
            <a:r>
              <a:rPr lang="ru-RU" sz="1200" b="1" dirty="0" smtClean="0">
                <a:solidFill>
                  <a:srgbClr val="002060"/>
                </a:solidFill>
                <a:latin typeface="Arial" pitchFamily="34" charset="0"/>
                <a:cs typeface="Arial" pitchFamily="34" charset="0"/>
              </a:rPr>
              <a:t>, Д.</a:t>
            </a:r>
          </a:p>
          <a:p>
            <a:r>
              <a:rPr lang="ru-RU" sz="1200" b="1" dirty="0" smtClean="0">
                <a:solidFill>
                  <a:srgbClr val="002060"/>
                </a:solidFill>
                <a:latin typeface="Arial" pitchFamily="34" charset="0"/>
                <a:cs typeface="Arial" pitchFamily="34" charset="0"/>
              </a:rPr>
              <a:t>             Старая </a:t>
            </a:r>
            <a:r>
              <a:rPr lang="ru-RU" sz="1200" b="1" dirty="0" err="1" smtClean="0">
                <a:solidFill>
                  <a:srgbClr val="002060"/>
                </a:solidFill>
                <a:latin typeface="Arial" pitchFamily="34" charset="0"/>
                <a:cs typeface="Arial" pitchFamily="34" charset="0"/>
              </a:rPr>
              <a:t>шпара</a:t>
            </a:r>
            <a:r>
              <a:rPr lang="ru-RU" sz="1200" b="1" dirty="0" smtClean="0">
                <a:solidFill>
                  <a:srgbClr val="002060"/>
                </a:solidFill>
                <a:latin typeface="Arial" pitchFamily="34" charset="0"/>
                <a:cs typeface="Arial" pitchFamily="34" charset="0"/>
              </a:rPr>
              <a:t> и верные оруженосцы / Д. </a:t>
            </a:r>
            <a:r>
              <a:rPr lang="ru-RU" sz="1200" b="1" dirty="0" err="1" smtClean="0">
                <a:solidFill>
                  <a:srgbClr val="002060"/>
                </a:solidFill>
                <a:latin typeface="Arial" pitchFamily="34" charset="0"/>
                <a:cs typeface="Arial" pitchFamily="34" charset="0"/>
              </a:rPr>
              <a:t>Шеваров</a:t>
            </a:r>
            <a:r>
              <a:rPr lang="ru-RU" sz="1200" b="1" dirty="0" smtClean="0">
                <a:solidFill>
                  <a:srgbClr val="002060"/>
                </a:solidFill>
                <a:latin typeface="Arial" pitchFamily="34" charset="0"/>
                <a:cs typeface="Arial" pitchFamily="34" charset="0"/>
              </a:rPr>
              <a:t> // Труд. – 2002. – 5 ноября. – С. 3. </a:t>
            </a:r>
          </a:p>
          <a:p>
            <a:r>
              <a:rPr lang="ru-RU" sz="1200" b="1" dirty="0" smtClean="0">
                <a:solidFill>
                  <a:srgbClr val="002060"/>
                </a:solidFill>
                <a:latin typeface="Arial" pitchFamily="34" charset="0"/>
                <a:cs typeface="Arial" pitchFamily="34" charset="0"/>
              </a:rPr>
              <a:t>                </a:t>
            </a:r>
            <a:r>
              <a:rPr lang="ru-RU" sz="1200" b="1" i="1" dirty="0" smtClean="0">
                <a:solidFill>
                  <a:srgbClr val="002060"/>
                </a:solidFill>
                <a:latin typeface="Arial" pitchFamily="34" charset="0"/>
                <a:cs typeface="Arial" pitchFamily="34" charset="0"/>
              </a:rPr>
              <a:t>Детский писатель – В.Крапивин.</a:t>
            </a:r>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нутый угол 11"/>
          <p:cNvSpPr/>
          <p:nvPr/>
        </p:nvSpPr>
        <p:spPr>
          <a:xfrm>
            <a:off x="2447714" y="1643050"/>
            <a:ext cx="5857916" cy="1057276"/>
          </a:xfrm>
          <a:prstGeom prst="foldedCorner">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0"/>
          <p:cNvSpPr>
            <a:spLocks noGrp="1"/>
          </p:cNvSpPr>
          <p:nvPr>
            <p:ph type="title"/>
          </p:nvPr>
        </p:nvSpPr>
        <p:spPr>
          <a:xfrm>
            <a:off x="1928794" y="500042"/>
            <a:ext cx="6800840" cy="1143000"/>
          </a:xfrm>
        </p:spPr>
        <p:txBody>
          <a:bodyPr>
            <a:normAutofit/>
          </a:bodyPr>
          <a:lstStyle/>
          <a:p>
            <a:r>
              <a:rPr lang="en-US" sz="3200" dirty="0" smtClean="0">
                <a:latin typeface="Arial Black" pitchFamily="34" charset="0"/>
              </a:rPr>
              <a:t>II</a:t>
            </a:r>
            <a:r>
              <a:rPr lang="ru-RU" sz="3200" dirty="0" smtClean="0">
                <a:latin typeface="Arial Black" pitchFamily="34" charset="0"/>
              </a:rPr>
              <a:t>. У ДЕТСТВА СМЕЛЫЙ ХАРАКТЕР</a:t>
            </a:r>
            <a:endParaRPr lang="ru-RU" sz="3200" dirty="0">
              <a:latin typeface="Arial Black" pitchFamily="34" charset="0"/>
            </a:endParaRPr>
          </a:p>
        </p:txBody>
      </p:sp>
      <p:sp>
        <p:nvSpPr>
          <p:cNvPr id="5" name="Прямоугольник 4"/>
          <p:cNvSpPr/>
          <p:nvPr/>
        </p:nvSpPr>
        <p:spPr>
          <a:xfrm>
            <a:off x="500034" y="2714620"/>
            <a:ext cx="7929586" cy="3785652"/>
          </a:xfrm>
          <a:prstGeom prst="rect">
            <a:avLst/>
          </a:prstGeom>
        </p:spPr>
        <p:txBody>
          <a:bodyPr wrap="square">
            <a:spAutoFit/>
          </a:bodyPr>
          <a:lstStyle/>
          <a:p>
            <a:pPr algn="just">
              <a:spcAft>
                <a:spcPts val="0"/>
              </a:spcAft>
            </a:pPr>
            <a:r>
              <a:rPr lang="ru-RU" sz="2000" b="1" dirty="0">
                <a:solidFill>
                  <a:srgbClr val="002060"/>
                </a:solidFill>
                <a:latin typeface="Times New Roman" panose="02020603050405020304" pitchFamily="18" charset="0"/>
                <a:ea typeface="Times New Roman" panose="02020603050405020304" pitchFamily="18" charset="0"/>
              </a:rPr>
              <a:t>В первых книгах Крапивина преобладала реалистическая линия, он старался писать о том, что его окружало и волновало: о взрослении друзей, еще вчера бывших озорными детишками, о конфликтах с учителями, которые считали, что он воспитывает в детях бунтарский дух… Барабаны, паруса, школа, шпаги – неизменные атрибуты его книг, символизирующие крепкую и верную дружбу, смелость, благородство, стремление к новым открытиям. Это направление в творчестве писателя продолжается до 80-х годов </a:t>
            </a:r>
            <a:r>
              <a:rPr lang="en-US" sz="2000" b="1" dirty="0">
                <a:solidFill>
                  <a:srgbClr val="002060"/>
                </a:solidFill>
                <a:latin typeface="Times New Roman" panose="02020603050405020304" pitchFamily="18" charset="0"/>
                <a:ea typeface="Times New Roman" panose="02020603050405020304" pitchFamily="18" charset="0"/>
              </a:rPr>
              <a:t>XX</a:t>
            </a:r>
            <a:r>
              <a:rPr lang="ru-RU" sz="2000" b="1" dirty="0">
                <a:solidFill>
                  <a:srgbClr val="002060"/>
                </a:solidFill>
                <a:latin typeface="Times New Roman" panose="02020603050405020304" pitchFamily="18" charset="0"/>
                <a:ea typeface="Times New Roman" panose="02020603050405020304" pitchFamily="18" charset="0"/>
              </a:rPr>
              <a:t> века, поскольку так называемая «школьная повесть» была в то время наиболее популярной и ставила непростые вопросы перед взрослыми и детьми.</a:t>
            </a:r>
          </a:p>
          <a:p>
            <a:pPr algn="just">
              <a:spcAft>
                <a:spcPts val="0"/>
              </a:spcAft>
            </a:pPr>
            <a:r>
              <a:rPr lang="ru-RU" sz="2000" b="1" dirty="0">
                <a:solidFill>
                  <a:srgbClr val="002060"/>
                </a:solidFill>
                <a:latin typeface="Times New Roman" panose="02020603050405020304" pitchFamily="18" charset="0"/>
                <a:ea typeface="Times New Roman" panose="02020603050405020304" pitchFamily="18" charset="0"/>
              </a:rPr>
              <a:t> </a:t>
            </a:r>
            <a:endParaRPr lang="ru-RU" sz="2000" b="1" dirty="0">
              <a:solidFill>
                <a:srgbClr val="002060"/>
              </a:solidFill>
              <a:effectLst/>
              <a:latin typeface="Times New Roman" panose="02020603050405020304" pitchFamily="18" charset="0"/>
              <a:ea typeface="Times New Roman" panose="02020603050405020304" pitchFamily="18" charset="0"/>
            </a:endParaRPr>
          </a:p>
        </p:txBody>
      </p:sp>
      <p:sp>
        <p:nvSpPr>
          <p:cNvPr id="8" name="Прямоугольник 7"/>
          <p:cNvSpPr/>
          <p:nvPr/>
        </p:nvSpPr>
        <p:spPr>
          <a:xfrm>
            <a:off x="2462590" y="1699612"/>
            <a:ext cx="5929353" cy="1200329"/>
          </a:xfrm>
          <a:prstGeom prst="rect">
            <a:avLst/>
          </a:prstGeom>
        </p:spPr>
        <p:txBody>
          <a:bodyPr wrap="square">
            <a:spAutoFit/>
          </a:bodyPr>
          <a:lstStyle/>
          <a:p>
            <a:pPr>
              <a:spcAft>
                <a:spcPts val="0"/>
              </a:spcAft>
            </a:pPr>
            <a:r>
              <a:rPr lang="ru-RU" b="1" i="1" dirty="0">
                <a:solidFill>
                  <a:srgbClr val="C00000"/>
                </a:solidFill>
                <a:latin typeface="Times New Roman" panose="02020603050405020304" pitchFamily="18" charset="0"/>
                <a:ea typeface="Times New Roman" panose="02020603050405020304" pitchFamily="18" charset="0"/>
              </a:rPr>
              <a:t>«Приключения – это сплошные неприятности, только про них почему-то потом интересно вспоминать». </a:t>
            </a:r>
            <a:endParaRPr lang="ru-RU" b="1" i="1" dirty="0" smtClean="0">
              <a:solidFill>
                <a:srgbClr val="C00000"/>
              </a:solidFill>
              <a:latin typeface="Times New Roman" panose="02020603050405020304" pitchFamily="18" charset="0"/>
              <a:ea typeface="Times New Roman" panose="02020603050405020304" pitchFamily="18" charset="0"/>
            </a:endParaRPr>
          </a:p>
          <a:p>
            <a:pPr>
              <a:spcAft>
                <a:spcPts val="0"/>
              </a:spcAft>
            </a:pPr>
            <a:r>
              <a:rPr lang="ru-RU" b="1" i="1" dirty="0" smtClean="0">
                <a:solidFill>
                  <a:srgbClr val="C00000"/>
                </a:solidFill>
                <a:latin typeface="Times New Roman" panose="02020603050405020304" pitchFamily="18" charset="0"/>
                <a:ea typeface="Times New Roman" panose="02020603050405020304" pitchFamily="18" charset="0"/>
              </a:rPr>
              <a:t>                                                                     В. Крапивин</a:t>
            </a:r>
            <a:endParaRPr lang="ru-RU" b="1" i="1" dirty="0">
              <a:solidFill>
                <a:srgbClr val="C00000"/>
              </a:solidFill>
              <a:latin typeface="Times New Roman" panose="02020603050405020304" pitchFamily="18" charset="0"/>
              <a:ea typeface="Times New Roman" panose="02020603050405020304" pitchFamily="18" charset="0"/>
            </a:endParaRPr>
          </a:p>
          <a:p>
            <a:pPr>
              <a:spcAft>
                <a:spcPts val="0"/>
              </a:spcAft>
            </a:pPr>
            <a:r>
              <a:rPr lang="ru-RU" b="1" i="1" dirty="0">
                <a:solidFill>
                  <a:srgbClr val="C00000"/>
                </a:solidFill>
                <a:latin typeface="Times New Roman" panose="02020603050405020304" pitchFamily="18" charset="0"/>
                <a:ea typeface="Times New Roman" panose="02020603050405020304" pitchFamily="18" charset="0"/>
              </a:rPr>
              <a:t> </a:t>
            </a:r>
            <a:endParaRPr lang="ru-RU" dirty="0">
              <a:solidFill>
                <a:srgbClr val="C00000"/>
              </a:solidFill>
            </a:endParaRPr>
          </a:p>
        </p:txBody>
      </p:sp>
    </p:spTree>
    <p:extLst>
      <p:ext uri="{BB962C8B-B14F-4D97-AF65-F5344CB8AC3E}">
        <p14:creationId xmlns="" xmlns:p14="http://schemas.microsoft.com/office/powerpoint/2010/main" val="3705065746"/>
      </p:ext>
    </p:extLst>
  </p:cSld>
  <p:clrMapOvr>
    <a:masterClrMapping/>
  </p:clrMapOvr>
  <p:transition>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68000">
              <a:srgbClr val="FBEAC7">
                <a:alpha val="9000"/>
              </a:srgbClr>
            </a:gs>
            <a:gs pos="17999">
              <a:srgbClr val="FEE7F2"/>
            </a:gs>
            <a:gs pos="36000">
              <a:srgbClr val="FAC77D"/>
            </a:gs>
            <a:gs pos="61000">
              <a:srgbClr val="FBA97D"/>
            </a:gs>
            <a:gs pos="82001">
              <a:srgbClr val="FBD49C"/>
            </a:gs>
            <a:gs pos="100000">
              <a:srgbClr val="FEE7F2"/>
            </a:gs>
          </a:gsLst>
          <a:path path="rect">
            <a:fillToRect t="100000" r="100000"/>
          </a:path>
          <a:tileRect l="-100000" b="-100000"/>
        </a:gra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email">
            <a:extLst>
              <a:ext uri="{BEBA8EAE-BF5A-486C-A8C5-ECC9F3942E4B}">
                <a14:imgProps xmlns="" xmlns:a14="http://schemas.microsoft.com/office/drawing/2010/main">
                  <a14:imgLayer r:embed="rId3">
                    <a14:imgEffect>
                      <a14:sharpenSoften amount="67000"/>
                    </a14:imgEffect>
                    <a14:imgEffect>
                      <a14:brightnessContrast bright="-5000" contrast="56000"/>
                    </a14:imgEffect>
                  </a14:imgLayer>
                </a14:imgProps>
              </a:ext>
            </a:extLst>
          </a:blip>
          <a:srcRect/>
          <a:stretch/>
        </p:blipFill>
        <p:spPr>
          <a:xfrm>
            <a:off x="428596" y="357166"/>
            <a:ext cx="2074109" cy="2714644"/>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914" name="Picture 2" descr="http://www.gala.com.ua/images/catalog/show2.php?img=031641.jpg&amp;width=308"/>
          <p:cNvPicPr>
            <a:picLocks noChangeAspect="1" noChangeArrowheads="1"/>
          </p:cNvPicPr>
          <p:nvPr/>
        </p:nvPicPr>
        <p:blipFill>
          <a:blip r:embed="rId4" cstate="email">
            <a:extLst>
              <a:ext uri="{BEBA8EAE-BF5A-486C-A8C5-ECC9F3942E4B}">
                <a14:imgProps xmlns="" xmlns:a14="http://schemas.microsoft.com/office/drawing/2010/main">
                  <a14:imgLayer r:embed="rId5">
                    <a14:imgEffect>
                      <a14:sharpenSoften amount="50000"/>
                    </a14:imgEffect>
                    <a14:imgEffect>
                      <a14:brightnessContrast bright="1000" contrast="43000"/>
                    </a14:imgEffect>
                  </a14:imgLayer>
                </a14:imgProps>
              </a:ext>
            </a:extLst>
          </a:blip>
          <a:srcRect/>
          <a:stretch>
            <a:fillRect/>
          </a:stretch>
        </p:blipFill>
        <p:spPr bwMode="auto">
          <a:xfrm>
            <a:off x="428596" y="3500438"/>
            <a:ext cx="2071702" cy="2892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с двумя вырезанными противолежащими углами 7"/>
          <p:cNvSpPr/>
          <p:nvPr/>
        </p:nvSpPr>
        <p:spPr>
          <a:xfrm>
            <a:off x="2857488" y="328885"/>
            <a:ext cx="6000792" cy="2428892"/>
          </a:xfrm>
          <a:prstGeom prst="snip2DiagRect">
            <a:avLst/>
          </a:prstGeom>
          <a:solidFill>
            <a:schemeClr val="accent6">
              <a:lumMod val="20000"/>
              <a:lumOff val="80000"/>
              <a:alpha val="29000"/>
            </a:scheme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ru-RU" sz="1200" b="1" dirty="0" smtClean="0">
                <a:solidFill>
                  <a:srgbClr val="C00000"/>
                </a:solidFill>
                <a:latin typeface="Arial" pitchFamily="34" charset="0"/>
                <a:ea typeface="Times New Roman" panose="02020603050405020304" pitchFamily="18" charset="0"/>
                <a:cs typeface="Arial" pitchFamily="34" charset="0"/>
              </a:rPr>
              <a:t>Крапивин, Владислав Петрович.</a:t>
            </a:r>
          </a:p>
          <a:p>
            <a:pPr>
              <a:spcAft>
                <a:spcPts val="0"/>
              </a:spcAft>
            </a:pPr>
            <a:r>
              <a:rPr lang="ru-RU" sz="1200" b="1" dirty="0" smtClean="0">
                <a:solidFill>
                  <a:srgbClr val="C00000"/>
                </a:solidFill>
                <a:latin typeface="Arial" pitchFamily="34" charset="0"/>
                <a:ea typeface="Times New Roman" panose="02020603050405020304" pitchFamily="18" charset="0"/>
                <a:cs typeface="Arial" pitchFamily="34" charset="0"/>
              </a:rPr>
              <a:t>     Всадники со станции Роса: повести / Владислав Петрович Крапивин. – М. : Дет. лит., 1975. – 204 с. : ил.</a:t>
            </a:r>
          </a:p>
          <a:p>
            <a:pPr>
              <a:spcAft>
                <a:spcPts val="0"/>
              </a:spcAft>
            </a:pPr>
            <a:endParaRPr lang="ru-RU" sz="1200" b="1" dirty="0" smtClean="0">
              <a:solidFill>
                <a:srgbClr val="C00000"/>
              </a:solidFill>
              <a:latin typeface="Arial" pitchFamily="34" charset="0"/>
              <a:ea typeface="Times New Roman" panose="02020603050405020304" pitchFamily="18" charset="0"/>
              <a:cs typeface="Arial" pitchFamily="34" charset="0"/>
            </a:endParaRPr>
          </a:p>
          <a:p>
            <a:pPr algn="just">
              <a:spcAft>
                <a:spcPts val="0"/>
              </a:spcAft>
            </a:pPr>
            <a:r>
              <a:rPr lang="ru-RU" sz="1200" b="1" i="1" dirty="0" smtClean="0">
                <a:solidFill>
                  <a:srgbClr val="C00000"/>
                </a:solidFill>
                <a:latin typeface="Arial" pitchFamily="34" charset="0"/>
                <a:ea typeface="Times New Roman" panose="02020603050405020304" pitchFamily="18" charset="0"/>
                <a:cs typeface="Arial" pitchFamily="34" charset="0"/>
              </a:rPr>
              <a:t>          Главный герой, Сережа Каховский, честный, совестливый мальчик, рассказывает в пионерском лагере историю о всадниках, которые могут явиться ему по первому зову. Над ним смеются, не верят ему. Но всадники действительно являются, выручая его из беды и помогая понять простую истину – надо быть «всадником» самому, помогать людям преодолеть беды, одиночество, непонимание</a:t>
            </a:r>
            <a:r>
              <a:rPr lang="ru-RU" sz="1200" b="1" i="1" dirty="0" smtClean="0">
                <a:solidFill>
                  <a:srgbClr val="C00000"/>
                </a:solidFill>
                <a:latin typeface="Times New Roman" panose="02020603050405020304" pitchFamily="18" charset="0"/>
                <a:ea typeface="Times New Roman" panose="02020603050405020304" pitchFamily="18" charset="0"/>
              </a:rPr>
              <a:t>.  </a:t>
            </a:r>
            <a:endParaRPr lang="ru-RU" sz="1200" b="1" i="1" dirty="0">
              <a:solidFill>
                <a:srgbClr val="C00000"/>
              </a:solidFill>
              <a:latin typeface="Times New Roman" panose="02020603050405020304" pitchFamily="18" charset="0"/>
              <a:ea typeface="Times New Roman" panose="02020603050405020304" pitchFamily="18" charset="0"/>
            </a:endParaRPr>
          </a:p>
        </p:txBody>
      </p:sp>
      <p:sp>
        <p:nvSpPr>
          <p:cNvPr id="10" name="Прямоугольник с двумя вырезанными противолежащими углами 9"/>
          <p:cNvSpPr/>
          <p:nvPr/>
        </p:nvSpPr>
        <p:spPr>
          <a:xfrm>
            <a:off x="2714612" y="4267402"/>
            <a:ext cx="6143668" cy="2143140"/>
          </a:xfrm>
          <a:prstGeom prst="snip2DiagRect">
            <a:avLst/>
          </a:prstGeom>
          <a:solidFill>
            <a:schemeClr val="accent6">
              <a:lumMod val="40000"/>
              <a:lumOff val="60000"/>
            </a:scheme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ru-RU" sz="1200" b="1" dirty="0" smtClean="0">
                <a:solidFill>
                  <a:srgbClr val="C00000"/>
                </a:solidFill>
                <a:latin typeface="Arial" pitchFamily="34" charset="0"/>
                <a:ea typeface="Times New Roman" panose="02020603050405020304" pitchFamily="18" charset="0"/>
                <a:cs typeface="Arial" pitchFamily="34" charset="0"/>
              </a:rPr>
              <a:t>Крапивин, Владислав Петрович.</a:t>
            </a:r>
          </a:p>
          <a:p>
            <a:pPr>
              <a:spcAft>
                <a:spcPts val="0"/>
              </a:spcAft>
            </a:pPr>
            <a:r>
              <a:rPr lang="ru-RU" sz="1200" b="1" dirty="0" smtClean="0">
                <a:solidFill>
                  <a:srgbClr val="C00000"/>
                </a:solidFill>
                <a:latin typeface="Arial" pitchFamily="34" charset="0"/>
                <a:ea typeface="Times New Roman" panose="02020603050405020304" pitchFamily="18" charset="0"/>
                <a:cs typeface="Arial" pitchFamily="34" charset="0"/>
              </a:rPr>
              <a:t>     Давно закончилась осада…: роман, повести / Владислав Петрович Крапивин. – М. : </a:t>
            </a:r>
            <a:r>
              <a:rPr lang="ru-RU" sz="1200" b="1" dirty="0" err="1" smtClean="0">
                <a:solidFill>
                  <a:srgbClr val="C00000"/>
                </a:solidFill>
                <a:latin typeface="Arial" pitchFamily="34" charset="0"/>
                <a:ea typeface="Times New Roman" panose="02020603050405020304" pitchFamily="18" charset="0"/>
                <a:cs typeface="Arial" pitchFamily="34" charset="0"/>
              </a:rPr>
              <a:t>Эксмо</a:t>
            </a:r>
            <a:r>
              <a:rPr lang="ru-RU" sz="1200" b="1" dirty="0" smtClean="0">
                <a:solidFill>
                  <a:srgbClr val="C00000"/>
                </a:solidFill>
                <a:latin typeface="Arial" pitchFamily="34" charset="0"/>
                <a:ea typeface="Times New Roman" panose="02020603050405020304" pitchFamily="18" charset="0"/>
                <a:cs typeface="Arial" pitchFamily="34" charset="0"/>
              </a:rPr>
              <a:t>, 2005. -  698 с. - (Отцы-основатели: Русское пространство). </a:t>
            </a:r>
          </a:p>
          <a:p>
            <a:pPr>
              <a:spcAft>
                <a:spcPts val="0"/>
              </a:spcAft>
            </a:pPr>
            <a:endParaRPr lang="ru-RU" sz="1200" b="1" dirty="0" smtClean="0">
              <a:solidFill>
                <a:srgbClr val="C00000"/>
              </a:solidFill>
              <a:latin typeface="Arial" pitchFamily="34" charset="0"/>
              <a:ea typeface="Times New Roman" panose="02020603050405020304" pitchFamily="18" charset="0"/>
              <a:cs typeface="Arial" pitchFamily="34" charset="0"/>
            </a:endParaRPr>
          </a:p>
          <a:p>
            <a:pPr algn="just"/>
            <a:r>
              <a:rPr lang="ru-RU" sz="1200" b="1" i="1" dirty="0" smtClean="0">
                <a:solidFill>
                  <a:srgbClr val="C00000"/>
                </a:solidFill>
                <a:latin typeface="Arial" pitchFamily="34" charset="0"/>
                <a:ea typeface="Times New Roman" panose="02020603050405020304" pitchFamily="18" charset="0"/>
                <a:cs typeface="Arial" pitchFamily="34" charset="0"/>
              </a:rPr>
              <a:t>         </a:t>
            </a:r>
            <a:r>
              <a:rPr lang="ru-RU" sz="1200" b="1" i="1" dirty="0" smtClean="0">
                <a:solidFill>
                  <a:srgbClr val="C00000"/>
                </a:solidFill>
                <a:latin typeface="Arial" pitchFamily="34" charset="0"/>
                <a:cs typeface="Arial" pitchFamily="34" charset="0"/>
              </a:rPr>
              <a:t>Коля Лазунов, петербуржец, вместе с тетей отправляется на юг из-за слабых легких, как советуют ему врачи. Они оказываются в разрушенном войной Севастополе. Осада давно закончилась, но война не покинула город… </a:t>
            </a:r>
          </a:p>
          <a:p>
            <a:pPr>
              <a:spcAft>
                <a:spcPts val="0"/>
              </a:spcAft>
            </a:pPr>
            <a:endParaRPr lang="ru-RU" sz="1400" b="1" i="1" dirty="0">
              <a:solidFill>
                <a:srgbClr val="C00000"/>
              </a:solidFill>
              <a:latin typeface="Arial" pitchFamily="34" charset="0"/>
              <a:ea typeface="Times New Roman" panose="02020603050405020304" pitchFamily="18" charset="0"/>
              <a:cs typeface="Arial" pitchFamily="34" charset="0"/>
            </a:endParaRPr>
          </a:p>
        </p:txBody>
      </p:sp>
    </p:spTree>
    <p:extLst>
      <p:ext uri="{BB962C8B-B14F-4D97-AF65-F5344CB8AC3E}">
        <p14:creationId xmlns="" xmlns:p14="http://schemas.microsoft.com/office/powerpoint/2010/main" val="4130285798"/>
      </p:ext>
    </p:extLst>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63000">
              <a:srgbClr val="FF3399">
                <a:alpha val="46000"/>
              </a:srgbClr>
            </a:gs>
            <a:gs pos="25000">
              <a:srgbClr val="FF6633"/>
            </a:gs>
            <a:gs pos="50000">
              <a:srgbClr val="FFFF00"/>
            </a:gs>
            <a:gs pos="75000">
              <a:srgbClr val="01A78F"/>
            </a:gs>
            <a:gs pos="100000">
              <a:srgbClr val="3366FF"/>
            </a:gs>
          </a:gsLst>
          <a:lin ang="8100000" scaled="1"/>
          <a:tileRect/>
        </a:gra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email"/>
          <a:stretch>
            <a:fillRect/>
          </a:stretch>
        </p:blipFill>
        <p:spPr>
          <a:xfrm>
            <a:off x="214282" y="357166"/>
            <a:ext cx="2005154" cy="285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3" cstate="email"/>
          <a:stretch>
            <a:fillRect/>
          </a:stretch>
        </p:blipFill>
        <p:spPr>
          <a:xfrm>
            <a:off x="6775595" y="3357562"/>
            <a:ext cx="2173770" cy="3043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Группа 14"/>
          <p:cNvGrpSpPr/>
          <p:nvPr/>
        </p:nvGrpSpPr>
        <p:grpSpPr>
          <a:xfrm>
            <a:off x="142844" y="928670"/>
            <a:ext cx="8858312" cy="5214974"/>
            <a:chOff x="500002" y="571480"/>
            <a:chExt cx="8858312" cy="5214974"/>
          </a:xfrm>
        </p:grpSpPr>
        <p:grpSp>
          <p:nvGrpSpPr>
            <p:cNvPr id="13" name="Группа 12"/>
            <p:cNvGrpSpPr/>
            <p:nvPr/>
          </p:nvGrpSpPr>
          <p:grpSpPr>
            <a:xfrm>
              <a:off x="2714580" y="571480"/>
              <a:ext cx="6643734" cy="2286016"/>
              <a:chOff x="2505643" y="571480"/>
              <a:chExt cx="6715172" cy="2857520"/>
            </a:xfrm>
          </p:grpSpPr>
          <p:sp>
            <p:nvSpPr>
              <p:cNvPr id="9" name="Прямоугольник с двумя скругленными соседними углами 8"/>
              <p:cNvSpPr/>
              <p:nvPr/>
            </p:nvSpPr>
            <p:spPr>
              <a:xfrm>
                <a:off x="2505643" y="571480"/>
                <a:ext cx="6715172" cy="2857520"/>
              </a:xfrm>
              <a:prstGeom prst="round2SameRect">
                <a:avLst>
                  <a:gd name="adj1" fmla="val 16667"/>
                  <a:gd name="adj2" fmla="val 46638"/>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37889" name="Rectangle 1"/>
              <p:cNvSpPr>
                <a:spLocks noChangeArrowheads="1"/>
              </p:cNvSpPr>
              <p:nvPr/>
            </p:nvSpPr>
            <p:spPr bwMode="auto">
              <a:xfrm>
                <a:off x="2714612" y="785794"/>
                <a:ext cx="592935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002060"/>
                  </a:solidFill>
                  <a:effectLst/>
                  <a:latin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a:t>
                </a:r>
                <a:r>
                  <a:rPr kumimoji="0" lang="ru-RU" sz="1200" b="1" i="0" u="none" strike="noStrike" cap="none" normalizeH="0" baseline="0" dirty="0" err="1" smtClean="0">
                    <a:ln>
                      <a:noFill/>
                    </a:ln>
                    <a:solidFill>
                      <a:srgbClr val="002060"/>
                    </a:solidFill>
                    <a:effectLst/>
                    <a:latin typeface="Arial" pitchFamily="34" charset="0"/>
                    <a:ea typeface="Times New Roman" pitchFamily="18" charset="0"/>
                  </a:rPr>
                  <a:t>Дагги-Тиц</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 Владислав Петрович Крапивин. – М. :</a:t>
                </a:r>
                <a:r>
                  <a:rPr kumimoji="0" lang="ru-RU" sz="1200" b="1" i="0" u="none" strike="noStrike" cap="none" normalizeH="0" dirty="0" smtClean="0">
                    <a:ln>
                      <a:noFill/>
                    </a:ln>
                    <a:solidFill>
                      <a:srgbClr val="002060"/>
                    </a:solidFill>
                    <a:effectLst/>
                    <a:latin typeface="Arial" pitchFamily="34" charset="0"/>
                    <a:ea typeface="Times New Roman" pitchFamily="18" charset="0"/>
                  </a:rPr>
                  <a:t> </a:t>
                </a:r>
                <a:r>
                  <a:rPr kumimoji="0" lang="ru-RU" sz="1200" b="1" i="0" u="none" strike="noStrike" cap="none" normalizeH="0" baseline="0" dirty="0" err="1" smtClean="0">
                    <a:ln>
                      <a:noFill/>
                    </a:ln>
                    <a:solidFill>
                      <a:srgbClr val="002060"/>
                    </a:solidFill>
                    <a:effectLst/>
                    <a:latin typeface="Arial" pitchFamily="34" charset="0"/>
                    <a:ea typeface="Times New Roman" pitchFamily="18" charset="0"/>
                  </a:rPr>
                  <a:t>Эксмо</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2008.</a:t>
                </a:r>
                <a:r>
                  <a:rPr kumimoji="0" lang="ru-RU" sz="1200" b="1" i="0" u="none" strike="noStrike" cap="none" normalizeH="0" dirty="0" smtClean="0">
                    <a:ln>
                      <a:noFill/>
                    </a:ln>
                    <a:solidFill>
                      <a:srgbClr val="002060"/>
                    </a:solidFill>
                    <a:effectLst/>
                    <a:latin typeface="Arial" pitchFamily="34" charset="0"/>
                    <a:ea typeface="Times New Roman" pitchFamily="18" charset="0"/>
                  </a:rPr>
                  <a:t> </a:t>
                </a:r>
                <a:r>
                  <a:rPr lang="ru-RU" sz="1200" b="1" dirty="0" smtClean="0">
                    <a:solidFill>
                      <a:srgbClr val="002060"/>
                    </a:solidFill>
                    <a:latin typeface="Arial" pitchFamily="34" charset="0"/>
                    <a:ea typeface="Times New Roman" pitchFamily="18" charset="0"/>
                  </a:rPr>
                  <a:t>-</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601 с. – (Отцы основатели: Русское пространство). </a:t>
                </a:r>
              </a:p>
              <a:p>
                <a:pPr marL="0" marR="0" lvl="0" indent="0"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00206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Одно из самых недавних и спорных произведений Владислава Крапивина. Книга эта, по словам автора, - серьезная и порой даже грустная. Про взрослых, которым наплевать на детей. И про других взрослых – которым не наплевать. И про то, что настоящая дружба бывает спасением и защитой от многих бед.</a:t>
                </a:r>
                <a:endParaRPr kumimoji="0" lang="ru-RU" sz="1200" b="1" i="1" u="none" strike="noStrike" cap="none" normalizeH="0" baseline="0" dirty="0" smtClean="0">
                  <a:ln>
                    <a:noFill/>
                  </a:ln>
                  <a:solidFill>
                    <a:srgbClr val="002060"/>
                  </a:solidFill>
                  <a:effectLst/>
                  <a:latin typeface="Arial" pitchFamily="34" charset="0"/>
                </a:endParaRPr>
              </a:p>
            </p:txBody>
          </p:sp>
        </p:grpSp>
        <p:sp>
          <p:nvSpPr>
            <p:cNvPr id="10" name="Прямоугольник с двумя скругленными соседними углами 9"/>
            <p:cNvSpPr/>
            <p:nvPr/>
          </p:nvSpPr>
          <p:spPr>
            <a:xfrm>
              <a:off x="500002" y="3500438"/>
              <a:ext cx="6500858" cy="2286016"/>
            </a:xfrm>
            <a:prstGeom prst="round2SameRect">
              <a:avLst>
                <a:gd name="adj1" fmla="val 16667"/>
                <a:gd name="adj2" fmla="val 46638"/>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37890" name="Rectangle 2"/>
            <p:cNvSpPr>
              <a:spLocks noChangeArrowheads="1"/>
            </p:cNvSpPr>
            <p:nvPr/>
          </p:nvSpPr>
          <p:spPr bwMode="auto">
            <a:xfrm>
              <a:off x="714348" y="3643314"/>
              <a:ext cx="600079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Крапивин, Владислав Петрович.</a:t>
              </a:r>
              <a:endParaRPr lang="ru-RU" sz="1200" b="1" dirty="0" smtClean="0">
                <a:solidFill>
                  <a:srgbClr val="002060"/>
                </a:solidFill>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Журавленок и молнии / Владислав</a:t>
              </a:r>
              <a:r>
                <a:rPr kumimoji="0" lang="ru-RU" sz="1200" b="1" i="0" u="none" strike="noStrike" cap="none" normalizeH="0" dirty="0" smtClean="0">
                  <a:ln>
                    <a:noFill/>
                  </a:ln>
                  <a:solidFill>
                    <a:srgbClr val="002060"/>
                  </a:solidFill>
                  <a:effectLst/>
                  <a:latin typeface="Arial" pitchFamily="34" charset="0"/>
                  <a:ea typeface="Times New Roman" pitchFamily="18" charset="0"/>
                </a:rPr>
                <a:t> Петрович Крапивин</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 Н. Новгород:  </a:t>
              </a:r>
              <a:r>
                <a:rPr kumimoji="0" lang="ru-RU" sz="1200" b="1" i="0" u="none" strike="noStrike" cap="none" normalizeH="0" baseline="0" dirty="0" err="1" smtClean="0">
                  <a:ln>
                    <a:noFill/>
                  </a:ln>
                  <a:solidFill>
                    <a:srgbClr val="002060"/>
                  </a:solidFill>
                  <a:effectLst/>
                  <a:latin typeface="Arial" pitchFamily="34" charset="0"/>
                  <a:ea typeface="Times New Roman" pitchFamily="18" charset="0"/>
                </a:rPr>
                <a:t>Нижкнига</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1994. – 505 с. : ил.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00206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Юрке </a:t>
              </a:r>
              <a:r>
                <a:rPr kumimoji="0" lang="ru-RU" sz="1200" b="1" i="1" u="none" strike="noStrike" cap="none" normalizeH="0" baseline="0" dirty="0" err="1" smtClean="0">
                  <a:ln>
                    <a:noFill/>
                  </a:ln>
                  <a:solidFill>
                    <a:srgbClr val="002060"/>
                  </a:solidFill>
                  <a:effectLst/>
                  <a:latin typeface="Arial" pitchFamily="34" charset="0"/>
                  <a:ea typeface="Times New Roman" pitchFamily="18" charset="0"/>
                </a:rPr>
                <a:t>Журавину</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 в наследство от дедушки достались редкие и очень ценные книги. Отец, водитель самосвала, «работяга», искренне не понимает увлечения сына мудреными старинными фолиантами – ему куда ближе «Три мушкетера». Конфликт отца и сына разгорается, когда отец  буквально крадет  книгу </a:t>
              </a:r>
              <a:r>
                <a:rPr kumimoji="0" lang="ru-RU" sz="1200" b="1" i="1" u="none" strike="noStrike" cap="none" normalizeH="0" dirty="0" smtClean="0">
                  <a:ln>
                    <a:noFill/>
                  </a:ln>
                  <a:solidFill>
                    <a:srgbClr val="00206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и относит  ее  в букинистический</a:t>
              </a:r>
            </a:p>
            <a:p>
              <a:pPr marL="0" marR="0" lvl="0" indent="0" algn="just" defTabSz="914400" rtl="0" eaLnBrk="0" fontAlgn="base" latinLnBrk="0" hangingPunct="0">
                <a:lnSpc>
                  <a:spcPct val="100000"/>
                </a:lnSpc>
                <a:spcBef>
                  <a:spcPct val="0"/>
                </a:spcBef>
                <a:spcAft>
                  <a:spcPct val="0"/>
                </a:spcAft>
                <a:buClrTx/>
                <a:buSzTx/>
                <a:buFontTx/>
                <a:buNone/>
                <a:tabLst/>
              </a:pPr>
              <a:r>
                <a:rPr lang="ru-RU" sz="1200" b="1" i="1" dirty="0" smtClean="0">
                  <a:solidFill>
                    <a:srgbClr val="002060"/>
                  </a:solidFill>
                  <a:latin typeface="Arial" pitchFamily="34" charset="0"/>
                  <a:ea typeface="Times New Roman" pitchFamily="18" charset="0"/>
                </a:rPr>
                <a:t>   </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    магазин... </a:t>
              </a:r>
              <a:endParaRPr kumimoji="0" lang="ru-RU" sz="1200" b="1" i="1" u="none" strike="noStrike" cap="none" normalizeH="0" baseline="0" dirty="0" smtClean="0">
                <a:ln>
                  <a:noFill/>
                </a:ln>
                <a:solidFill>
                  <a:srgbClr val="002060"/>
                </a:solidFill>
                <a:effectLst/>
                <a:latin typeface="Arial" pitchFamily="34" charset="0"/>
              </a:endParaRPr>
            </a:p>
          </p:txBody>
        </p:sp>
      </p:grpSp>
    </p:spTree>
    <p:extLst>
      <p:ext uri="{BB962C8B-B14F-4D97-AF65-F5344CB8AC3E}">
        <p14:creationId xmlns="" xmlns:p14="http://schemas.microsoft.com/office/powerpoint/2010/main" val="3704801552"/>
      </p:ext>
    </p:extLst>
  </p:cSld>
  <p:clrMapOvr>
    <a:masterClrMapping/>
  </p:clrMapOvr>
  <p:transition spd="med">
    <p:wheel spokes="2"/>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99000">
              <a:srgbClr val="FC9FCB">
                <a:alpha val="43000"/>
              </a:srgbClr>
            </a:gs>
            <a:gs pos="13000">
              <a:srgbClr val="F8B049"/>
            </a:gs>
            <a:gs pos="21001">
              <a:srgbClr val="F8B049"/>
            </a:gs>
            <a:gs pos="63000">
              <a:srgbClr val="FEE7F2"/>
            </a:gs>
            <a:gs pos="67000">
              <a:srgbClr val="F952A0"/>
            </a:gs>
            <a:gs pos="69000">
              <a:srgbClr val="C50849"/>
            </a:gs>
            <a:gs pos="82001">
              <a:srgbClr val="B43E85"/>
            </a:gs>
            <a:gs pos="100000">
              <a:srgbClr val="F8B049"/>
            </a:gs>
          </a:gsLst>
          <a:lin ang="13500000" scaled="1"/>
          <a:tileRect/>
        </a:gra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236296" y="5301208"/>
            <a:ext cx="2133600" cy="365125"/>
          </a:xfrm>
        </p:spPr>
        <p:txBody>
          <a:bodyPr/>
          <a:lstStyle/>
          <a:p>
            <a:fld id="{C5856135-9033-4B58-9F82-4C8640415463}" type="slidenum">
              <a:rPr lang="ru-RU" smtClean="0"/>
              <a:pPr/>
              <a:t>17</a:t>
            </a:fld>
            <a:endParaRPr lang="ru-RU" dirty="0"/>
          </a:p>
        </p:txBody>
      </p:sp>
      <p:grpSp>
        <p:nvGrpSpPr>
          <p:cNvPr id="14" name="Группа 13"/>
          <p:cNvGrpSpPr/>
          <p:nvPr/>
        </p:nvGrpSpPr>
        <p:grpSpPr>
          <a:xfrm>
            <a:off x="2428860" y="428604"/>
            <a:ext cx="6500858" cy="2500330"/>
            <a:chOff x="2571736" y="95971"/>
            <a:chExt cx="6143668" cy="3047277"/>
          </a:xfrm>
        </p:grpSpPr>
        <p:sp>
          <p:nvSpPr>
            <p:cNvPr id="10" name="Прямоугольник с двумя вырезанными противолежащими углами 9"/>
            <p:cNvSpPr/>
            <p:nvPr/>
          </p:nvSpPr>
          <p:spPr>
            <a:xfrm>
              <a:off x="2571736" y="500042"/>
              <a:ext cx="6143668" cy="2643206"/>
            </a:xfrm>
            <a:prstGeom prst="snip2DiagRect">
              <a:avLst/>
            </a:prstGeom>
            <a:solidFill>
              <a:schemeClr val="accent2">
                <a:lumMod val="20000"/>
                <a:lumOff val="80000"/>
              </a:scheme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p>
          </p:txBody>
        </p:sp>
        <p:sp>
          <p:nvSpPr>
            <p:cNvPr id="5" name="Прямоугольник 4"/>
            <p:cNvSpPr/>
            <p:nvPr/>
          </p:nvSpPr>
          <p:spPr>
            <a:xfrm>
              <a:off x="2571736" y="95971"/>
              <a:ext cx="6143668" cy="2530744"/>
            </a:xfrm>
            <a:prstGeom prst="rect">
              <a:avLst/>
            </a:prstGeom>
          </p:spPr>
          <p:txBody>
            <a:bodyPr wrap="square">
              <a:spAutoFit/>
            </a:bodyPr>
            <a:lstStyle/>
            <a:p>
              <a:endParaRPr lang="ru-RU" sz="1400" b="1" dirty="0" smtClean="0">
                <a:solidFill>
                  <a:srgbClr val="002060"/>
                </a:solidFill>
              </a:endParaRPr>
            </a:p>
            <a:p>
              <a:endParaRPr lang="ru-RU" sz="1400" b="1" dirty="0" smtClean="0">
                <a:solidFill>
                  <a:srgbClr val="002060"/>
                </a:solidFill>
              </a:endParaRPr>
            </a:p>
            <a:p>
              <a:pPr algn="just"/>
              <a:r>
                <a:rPr lang="ru-RU" sz="1200" b="1" dirty="0" smtClean="0">
                  <a:solidFill>
                    <a:srgbClr val="C00000"/>
                  </a:solidFill>
                  <a:latin typeface="Arial" pitchFamily="34" charset="0"/>
                  <a:cs typeface="Arial" pitchFamily="34" charset="0"/>
                </a:rPr>
                <a:t>Крапивин</a:t>
              </a:r>
              <a:r>
                <a:rPr lang="ru-RU" sz="1200" b="1" dirty="0">
                  <a:solidFill>
                    <a:srgbClr val="C00000"/>
                  </a:solidFill>
                  <a:latin typeface="Arial" pitchFamily="34" charset="0"/>
                  <a:cs typeface="Arial" pitchFamily="34" charset="0"/>
                </a:rPr>
                <a:t>, Владислав Петрович</a:t>
              </a:r>
              <a:r>
                <a:rPr lang="ru-RU" sz="1200" b="1" dirty="0" smtClean="0">
                  <a:solidFill>
                    <a:srgbClr val="C00000"/>
                  </a:solidFill>
                  <a:latin typeface="Arial" pitchFamily="34" charset="0"/>
                  <a:cs typeface="Arial" pitchFamily="34" charset="0"/>
                </a:rPr>
                <a:t>.</a:t>
              </a:r>
            </a:p>
            <a:p>
              <a:pPr algn="just"/>
              <a:r>
                <a:rPr lang="ru-RU" sz="1200" b="1" dirty="0" smtClean="0">
                  <a:solidFill>
                    <a:srgbClr val="C00000"/>
                  </a:solidFill>
                  <a:latin typeface="Arial" pitchFamily="34" charset="0"/>
                  <a:cs typeface="Arial" pitchFamily="34" charset="0"/>
                </a:rPr>
                <a:t>     Звезды </a:t>
              </a:r>
              <a:r>
                <a:rPr lang="ru-RU" sz="1200" b="1" dirty="0">
                  <a:solidFill>
                    <a:srgbClr val="C00000"/>
                  </a:solidFill>
                  <a:latin typeface="Arial" pitchFamily="34" charset="0"/>
                  <a:cs typeface="Arial" pitchFamily="34" charset="0"/>
                </a:rPr>
                <a:t>под </a:t>
              </a:r>
              <a:r>
                <a:rPr lang="ru-RU" sz="1200" b="1" dirty="0" smtClean="0">
                  <a:solidFill>
                    <a:srgbClr val="C00000"/>
                  </a:solidFill>
                  <a:latin typeface="Arial" pitchFamily="34" charset="0"/>
                  <a:cs typeface="Arial" pitchFamily="34" charset="0"/>
                </a:rPr>
                <a:t>дождем: </a:t>
              </a:r>
              <a:r>
                <a:rPr lang="ru-RU" sz="1200" b="1" dirty="0">
                  <a:solidFill>
                    <a:srgbClr val="C00000"/>
                  </a:solidFill>
                  <a:latin typeface="Arial" pitchFamily="34" charset="0"/>
                  <a:cs typeface="Arial" pitchFamily="34" charset="0"/>
                </a:rPr>
                <a:t>р</a:t>
              </a:r>
              <a:r>
                <a:rPr lang="ru-RU" sz="1200" b="1" dirty="0" smtClean="0">
                  <a:solidFill>
                    <a:srgbClr val="C00000"/>
                  </a:solidFill>
                  <a:latin typeface="Arial" pitchFamily="34" charset="0"/>
                  <a:cs typeface="Arial" pitchFamily="34" charset="0"/>
                </a:rPr>
                <a:t>оман</a:t>
              </a:r>
              <a:r>
                <a:rPr lang="ru-RU" sz="1200" b="1" dirty="0">
                  <a:solidFill>
                    <a:srgbClr val="C00000"/>
                  </a:solidFill>
                  <a:latin typeface="Arial" pitchFamily="34" charset="0"/>
                  <a:cs typeface="Arial" pitchFamily="34" charset="0"/>
                </a:rPr>
                <a:t>, повести / </a:t>
              </a:r>
              <a:r>
                <a:rPr lang="ru-RU" sz="1200" b="1" dirty="0" smtClean="0">
                  <a:solidFill>
                    <a:srgbClr val="C00000"/>
                  </a:solidFill>
                  <a:latin typeface="Arial" pitchFamily="34" charset="0"/>
                  <a:cs typeface="Arial" pitchFamily="34" charset="0"/>
                </a:rPr>
                <a:t>Владислав Петрович </a:t>
              </a:r>
              <a:r>
                <a:rPr lang="ru-RU" sz="1200" b="1" dirty="0">
                  <a:solidFill>
                    <a:srgbClr val="C00000"/>
                  </a:solidFill>
                  <a:latin typeface="Arial" pitchFamily="34" charset="0"/>
                  <a:cs typeface="Arial" pitchFamily="34" charset="0"/>
                </a:rPr>
                <a:t>Крапивин. – М</a:t>
              </a:r>
              <a:r>
                <a:rPr lang="ru-RU" sz="1200" b="1" dirty="0" smtClean="0">
                  <a:solidFill>
                    <a:srgbClr val="C00000"/>
                  </a:solidFill>
                  <a:latin typeface="Arial" pitchFamily="34" charset="0"/>
                  <a:cs typeface="Arial" pitchFamily="34" charset="0"/>
                </a:rPr>
                <a:t>. : </a:t>
              </a:r>
              <a:r>
                <a:rPr lang="ru-RU" sz="1200" b="1" dirty="0" err="1" smtClean="0">
                  <a:solidFill>
                    <a:srgbClr val="C00000"/>
                  </a:solidFill>
                  <a:latin typeface="Arial" pitchFamily="34" charset="0"/>
                  <a:cs typeface="Arial" pitchFamily="34" charset="0"/>
                </a:rPr>
                <a:t>Эксмо</a:t>
              </a:r>
              <a:r>
                <a:rPr lang="ru-RU" sz="1200" b="1" dirty="0" smtClean="0">
                  <a:solidFill>
                    <a:srgbClr val="C00000"/>
                  </a:solidFill>
                  <a:latin typeface="Arial" pitchFamily="34" charset="0"/>
                  <a:cs typeface="Arial" pitchFamily="34" charset="0"/>
                </a:rPr>
                <a:t>, 2005</a:t>
              </a:r>
              <a:r>
                <a:rPr lang="ru-RU" sz="1200" b="1" dirty="0">
                  <a:solidFill>
                    <a:srgbClr val="C00000"/>
                  </a:solidFill>
                  <a:latin typeface="Arial" pitchFamily="34" charset="0"/>
                  <a:cs typeface="Arial" pitchFamily="34" charset="0"/>
                </a:rPr>
                <a:t>. – 602 с. – (</a:t>
              </a:r>
              <a:r>
                <a:rPr lang="ru-RU" sz="1200" b="1" dirty="0" smtClean="0">
                  <a:solidFill>
                    <a:srgbClr val="C00000"/>
                  </a:solidFill>
                  <a:latin typeface="Arial" pitchFamily="34" charset="0"/>
                  <a:cs typeface="Arial" pitchFamily="34" charset="0"/>
                </a:rPr>
                <a:t>Отцы - основатели</a:t>
              </a:r>
              <a:r>
                <a:rPr lang="ru-RU" sz="1200" b="1" dirty="0">
                  <a:solidFill>
                    <a:srgbClr val="C00000"/>
                  </a:solidFill>
                  <a:latin typeface="Arial" pitchFamily="34" charset="0"/>
                  <a:cs typeface="Arial" pitchFamily="34" charset="0"/>
                </a:rPr>
                <a:t>: Русское пространство</a:t>
              </a:r>
              <a:r>
                <a:rPr lang="ru-RU" sz="1200" b="1" dirty="0" smtClean="0">
                  <a:solidFill>
                    <a:srgbClr val="C00000"/>
                  </a:solidFill>
                  <a:latin typeface="Arial" pitchFamily="34" charset="0"/>
                  <a:cs typeface="Arial" pitchFamily="34" charset="0"/>
                </a:rPr>
                <a:t>).</a:t>
              </a:r>
            </a:p>
            <a:p>
              <a:pPr algn="just"/>
              <a:r>
                <a:rPr lang="ru-RU" sz="1200" b="1" dirty="0" smtClean="0">
                  <a:solidFill>
                    <a:srgbClr val="C00000"/>
                  </a:solidFill>
                  <a:latin typeface="Arial" pitchFamily="34" charset="0"/>
                  <a:cs typeface="Arial" pitchFamily="34" charset="0"/>
                </a:rPr>
                <a:t> </a:t>
              </a:r>
              <a:endParaRPr lang="ru-RU" sz="1200" b="1" dirty="0">
                <a:solidFill>
                  <a:srgbClr val="C00000"/>
                </a:solidFill>
                <a:latin typeface="Arial" pitchFamily="34" charset="0"/>
                <a:cs typeface="Arial" pitchFamily="34" charset="0"/>
              </a:endParaRPr>
            </a:p>
            <a:p>
              <a:pPr algn="just"/>
              <a:r>
                <a:rPr lang="ru-RU" sz="1200" b="1" i="1" dirty="0" smtClean="0">
                  <a:solidFill>
                    <a:srgbClr val="C00000"/>
                  </a:solidFill>
                  <a:latin typeface="Arial" pitchFamily="34" charset="0"/>
                  <a:cs typeface="Arial" pitchFamily="34" charset="0"/>
                </a:rPr>
                <a:t>     Маленький </a:t>
              </a:r>
              <a:r>
                <a:rPr lang="ru-RU" sz="1200" b="1" i="1" dirty="0">
                  <a:solidFill>
                    <a:srgbClr val="C00000"/>
                  </a:solidFill>
                  <a:latin typeface="Arial" pitchFamily="34" charset="0"/>
                  <a:cs typeface="Arial" pitchFamily="34" charset="0"/>
                </a:rPr>
                <a:t>Славка знал наизусть все созвездия и мечтал нарисовать их на зонте. Как это было бы замечательно – зонт стал бы маленьким планетарием! Но как найти в мире взрослых человека, который позволит реализовать такую затею… </a:t>
              </a:r>
            </a:p>
            <a:p>
              <a:endParaRPr lang="ru-RU" sz="1400" i="1" dirty="0"/>
            </a:p>
          </p:txBody>
        </p:sp>
      </p:grpSp>
      <p:pic>
        <p:nvPicPr>
          <p:cNvPr id="6" name="Рисунок 5"/>
          <p:cNvPicPr>
            <a:picLocks noChangeAspect="1"/>
          </p:cNvPicPr>
          <p:nvPr/>
        </p:nvPicPr>
        <p:blipFill>
          <a:blip r:embed="rId3" cstate="email">
            <a:extLst>
              <a:ext uri="{BEBA8EAE-BF5A-486C-A8C5-ECC9F3942E4B}">
                <a14:imgProps xmlns="" xmlns:a14="http://schemas.microsoft.com/office/drawing/2010/main">
                  <a14:imgLayer r:embed="rId4">
                    <a14:imgEffect>
                      <a14:brightnessContrast contrast="16000"/>
                    </a14:imgEffect>
                  </a14:imgLayer>
                </a14:imgProps>
              </a:ext>
            </a:extLst>
          </a:blip>
          <a:stretch>
            <a:fillRect/>
          </a:stretch>
        </p:blipFill>
        <p:spPr>
          <a:xfrm rot="21232641">
            <a:off x="423167" y="511097"/>
            <a:ext cx="1689557" cy="2667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5" cstate="email">
            <a:extLst>
              <a:ext uri="{BEBA8EAE-BF5A-486C-A8C5-ECC9F3942E4B}">
                <a14:imgProps xmlns="" xmlns:a14="http://schemas.microsoft.com/office/drawing/2010/main">
                  <a14:imgLayer r:embed="rId6">
                    <a14:imgEffect>
                      <a14:brightnessContrast contrast="31000"/>
                    </a14:imgEffect>
                  </a14:imgLayer>
                </a14:imgProps>
              </a:ext>
            </a:extLst>
          </a:blip>
          <a:stretch>
            <a:fillRect/>
          </a:stretch>
        </p:blipFill>
        <p:spPr>
          <a:xfrm rot="21238347">
            <a:off x="370358" y="3582707"/>
            <a:ext cx="1705897" cy="2639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4" name="Группа 43"/>
          <p:cNvGrpSpPr/>
          <p:nvPr/>
        </p:nvGrpSpPr>
        <p:grpSpPr>
          <a:xfrm>
            <a:off x="2143108" y="3143248"/>
            <a:ext cx="6786610" cy="3108543"/>
            <a:chOff x="2147441" y="2268039"/>
            <a:chExt cx="6911879" cy="4118607"/>
          </a:xfrm>
        </p:grpSpPr>
        <p:grpSp>
          <p:nvGrpSpPr>
            <p:cNvPr id="34" name="Группа 33"/>
            <p:cNvGrpSpPr/>
            <p:nvPr/>
          </p:nvGrpSpPr>
          <p:grpSpPr>
            <a:xfrm>
              <a:off x="2147441" y="3159518"/>
              <a:ext cx="6911879" cy="2902794"/>
              <a:chOff x="2147441" y="2865836"/>
              <a:chExt cx="6911879" cy="2970301"/>
            </a:xfrm>
          </p:grpSpPr>
          <p:sp>
            <p:nvSpPr>
              <p:cNvPr id="26" name="Прямоугольник с двумя вырезанными противолежащими углами 25"/>
              <p:cNvSpPr/>
              <p:nvPr/>
            </p:nvSpPr>
            <p:spPr>
              <a:xfrm>
                <a:off x="2147441" y="2865836"/>
                <a:ext cx="6911879" cy="2970301"/>
              </a:xfrm>
              <a:prstGeom prst="snip2DiagRect">
                <a:avLst/>
              </a:prstGeom>
              <a:solidFill>
                <a:schemeClr val="accent2">
                  <a:lumMod val="20000"/>
                  <a:lumOff val="80000"/>
                </a:scheme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p>
            </p:txBody>
          </p:sp>
          <p:sp>
            <p:nvSpPr>
              <p:cNvPr id="27" name="Прямоугольник 26"/>
              <p:cNvSpPr/>
              <p:nvPr/>
            </p:nvSpPr>
            <p:spPr>
              <a:xfrm>
                <a:off x="2500298" y="3357562"/>
                <a:ext cx="6143668" cy="550052"/>
              </a:xfrm>
              <a:prstGeom prst="rect">
                <a:avLst/>
              </a:prstGeom>
            </p:spPr>
            <p:txBody>
              <a:bodyPr wrap="square">
                <a:spAutoFit/>
              </a:bodyPr>
              <a:lstStyle/>
              <a:p>
                <a:endParaRPr lang="ru-RU" sz="1400" b="1" dirty="0" smtClean="0">
                  <a:solidFill>
                    <a:srgbClr val="002060"/>
                  </a:solidFill>
                </a:endParaRPr>
              </a:p>
              <a:p>
                <a:endParaRPr lang="ru-RU" sz="1400" b="1" dirty="0" smtClean="0">
                  <a:solidFill>
                    <a:srgbClr val="002060"/>
                  </a:solidFill>
                </a:endParaRPr>
              </a:p>
            </p:txBody>
          </p:sp>
        </p:grpSp>
        <p:sp>
          <p:nvSpPr>
            <p:cNvPr id="21506" name="Rectangle 2"/>
            <p:cNvSpPr>
              <a:spLocks noChangeArrowheads="1"/>
            </p:cNvSpPr>
            <p:nvPr/>
          </p:nvSpPr>
          <p:spPr bwMode="auto">
            <a:xfrm>
              <a:off x="2214547" y="2268039"/>
              <a:ext cx="6710532" cy="41186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Крапивин, Владислав Петрович.</a:t>
              </a:r>
              <a:endParaRPr kumimoji="0" lang="ru-RU" sz="1200" b="0" i="0" u="none" strike="noStrike" cap="none" normalizeH="0" baseline="0" dirty="0" smtClean="0">
                <a:ln>
                  <a:noFill/>
                </a:ln>
                <a:solidFill>
                  <a:srgbClr val="C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Колыбельная для брата: Синий город на Садовой: повести / Владислав    Петрович  Крапивин. – М. : </a:t>
              </a:r>
              <a:r>
                <a:rPr kumimoji="0" lang="ru-RU" sz="1200" b="1" i="0" u="none" strike="noStrike" cap="none" normalizeH="0" baseline="0" dirty="0" err="1" smtClean="0">
                  <a:ln>
                    <a:noFill/>
                  </a:ln>
                  <a:solidFill>
                    <a:srgbClr val="C00000"/>
                  </a:solidFill>
                  <a:effectLst/>
                  <a:latin typeface="Arial" pitchFamily="34" charset="0"/>
                  <a:ea typeface="Times New Roman" pitchFamily="18" charset="0"/>
                </a:rPr>
                <a:t>Эксмо</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 2008. – 568 с. – (Библиотека Командора).</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К нравственной чистоте, к непримиримости в борьбе за добро и правду  призывает эта книга. За критикой школьных порядков юными героями этих книг  раскрывается твердость их характеров, способность противостоять предательству,  низости, косности. Эти школьные повести являются знаковыми  для реалистического    направления творчества Крапивина: он, по его словам,  всегда борется</a:t>
              </a:r>
              <a:r>
                <a:rPr lang="ru-RU" sz="1200" b="1" i="1" dirty="0" smtClean="0">
                  <a:solidFill>
                    <a:srgbClr val="C00000"/>
                  </a:solidFill>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со школьной рутиной, уравниловкой, </a:t>
              </a:r>
              <a:r>
                <a:rPr lang="ru-RU" sz="1200" b="1" i="1" dirty="0" smtClean="0">
                  <a:solidFill>
                    <a:srgbClr val="C00000"/>
                  </a:solidFill>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равнодушием</a:t>
              </a:r>
            </a:p>
            <a:p>
              <a:pPr marL="0" marR="0" lvl="0" indent="0" algn="just" defTabSz="914400" rtl="0" eaLnBrk="0" fontAlgn="base" latinLnBrk="0" hangingPunct="0">
                <a:lnSpc>
                  <a:spcPct val="100000"/>
                </a:lnSpc>
                <a:spcBef>
                  <a:spcPct val="0"/>
                </a:spcBef>
                <a:spcAft>
                  <a:spcPct val="0"/>
                </a:spcAft>
                <a:buClrTx/>
                <a:buSzTx/>
                <a:buFontTx/>
                <a:buNone/>
                <a:tabLst/>
              </a:pPr>
              <a:r>
                <a:rPr lang="ru-RU" sz="1200" b="1" i="1" dirty="0" smtClean="0">
                  <a:solidFill>
                    <a:srgbClr val="C00000"/>
                  </a:solidFill>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учителей.</a:t>
              </a:r>
              <a:endParaRPr kumimoji="0" lang="ru-RU" sz="1200" b="0" i="1" u="none" strike="noStrike" cap="none" normalizeH="0" baseline="0" dirty="0" smtClean="0">
                <a:ln>
                  <a:noFill/>
                </a:ln>
                <a:solidFill>
                  <a:srgbClr val="C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ndParaRPr>
            </a:p>
          </p:txBody>
        </p:sp>
      </p:grpSp>
    </p:spTree>
    <p:extLst>
      <p:ext uri="{BB962C8B-B14F-4D97-AF65-F5344CB8AC3E}">
        <p14:creationId xmlns="" xmlns:p14="http://schemas.microsoft.com/office/powerpoint/2010/main" val="3654539758"/>
      </p:ext>
    </p:extLst>
  </p:cSld>
  <p:clrMapOvr>
    <a:masterClrMapping/>
  </p:clrMapOvr>
  <p:transition spd="med">
    <p:spli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rgbClr val="FC9FCB">
                <a:alpha val="25000"/>
              </a:srgbClr>
            </a:gs>
            <a:gs pos="13000">
              <a:srgbClr val="F8B049"/>
            </a:gs>
            <a:gs pos="21001">
              <a:srgbClr val="F8B049"/>
            </a:gs>
            <a:gs pos="63000">
              <a:srgbClr val="FEE7F2"/>
            </a:gs>
            <a:gs pos="67000">
              <a:srgbClr val="F952A0"/>
            </a:gs>
            <a:gs pos="69000">
              <a:srgbClr val="C50849"/>
            </a:gs>
            <a:gs pos="82001">
              <a:srgbClr val="B43E85"/>
            </a:gs>
            <a:gs pos="100000">
              <a:srgbClr val="F8B049"/>
            </a:gs>
          </a:gsLst>
          <a:lin ang="16200000" scaled="1"/>
          <a:tileRect/>
        </a:gradFill>
        <a:effectLst/>
      </p:bgPr>
    </p:bg>
    <p:spTree>
      <p:nvGrpSpPr>
        <p:cNvPr id="1" name=""/>
        <p:cNvGrpSpPr/>
        <p:nvPr/>
      </p:nvGrpSpPr>
      <p:grpSpPr>
        <a:xfrm>
          <a:off x="0" y="0"/>
          <a:ext cx="0" cy="0"/>
          <a:chOff x="0" y="0"/>
          <a:chExt cx="0" cy="0"/>
        </a:xfrm>
      </p:grpSpPr>
      <p:grpSp>
        <p:nvGrpSpPr>
          <p:cNvPr id="8" name="Группа 7"/>
          <p:cNvGrpSpPr/>
          <p:nvPr/>
        </p:nvGrpSpPr>
        <p:grpSpPr>
          <a:xfrm>
            <a:off x="1785918" y="486982"/>
            <a:ext cx="7215238" cy="2509412"/>
            <a:chOff x="1714480" y="413642"/>
            <a:chExt cx="7286644" cy="2874897"/>
          </a:xfrm>
        </p:grpSpPr>
        <p:sp>
          <p:nvSpPr>
            <p:cNvPr id="9" name="Прямоугольник с двумя вырезанными противолежащими углами 8"/>
            <p:cNvSpPr/>
            <p:nvPr/>
          </p:nvSpPr>
          <p:spPr>
            <a:xfrm>
              <a:off x="1714480" y="428604"/>
              <a:ext cx="7286644" cy="2857520"/>
            </a:xfrm>
            <a:prstGeom prst="snip2DiagRect">
              <a:avLst>
                <a:gd name="adj1" fmla="val 0"/>
                <a:gd name="adj2" fmla="val 16667"/>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857356" y="413642"/>
              <a:ext cx="6929486" cy="2874897"/>
            </a:xfrm>
            <a:prstGeom prst="rect">
              <a:avLst/>
            </a:prstGeom>
          </p:spPr>
          <p:txBody>
            <a:bodyPr wrap="square">
              <a:spAutoFit/>
            </a:bodyPr>
            <a:lstStyle/>
            <a:p>
              <a:r>
                <a:rPr lang="ru-RU" dirty="0" smtClean="0"/>
                <a:t> </a:t>
              </a:r>
            </a:p>
            <a:p>
              <a:pPr algn="just"/>
              <a:r>
                <a:rPr lang="ru-RU" sz="1200" b="1" dirty="0" smtClean="0">
                  <a:latin typeface="Arial" pitchFamily="34" charset="0"/>
                  <a:cs typeface="Arial" pitchFamily="34" charset="0"/>
                </a:rPr>
                <a:t>  </a:t>
              </a:r>
              <a:r>
                <a:rPr lang="ru-RU" sz="1200" b="1" dirty="0" smtClean="0">
                  <a:solidFill>
                    <a:srgbClr val="C00000"/>
                  </a:solidFill>
                  <a:latin typeface="Arial" pitchFamily="34" charset="0"/>
                  <a:cs typeface="Arial" pitchFamily="34" charset="0"/>
                </a:rPr>
                <a:t>Крапивин</a:t>
              </a:r>
              <a:r>
                <a:rPr lang="ru-RU" sz="1200" b="1" dirty="0">
                  <a:solidFill>
                    <a:srgbClr val="C00000"/>
                  </a:solidFill>
                  <a:latin typeface="Arial" pitchFamily="34" charset="0"/>
                  <a:cs typeface="Arial" pitchFamily="34" charset="0"/>
                </a:rPr>
                <a:t>, Владислав Петрович.</a:t>
              </a:r>
            </a:p>
            <a:p>
              <a:pPr algn="just"/>
              <a:r>
                <a:rPr lang="ru-RU" sz="1200" b="1" dirty="0">
                  <a:solidFill>
                    <a:srgbClr val="C00000"/>
                  </a:solidFill>
                  <a:latin typeface="Arial" pitchFamily="34" charset="0"/>
                  <a:cs typeface="Arial" pitchFamily="34" charset="0"/>
                </a:rPr>
                <a:t> </a:t>
              </a:r>
              <a:r>
                <a:rPr lang="ru-RU" sz="1200" b="1" dirty="0" smtClean="0">
                  <a:solidFill>
                    <a:srgbClr val="C00000"/>
                  </a:solidFill>
                  <a:latin typeface="Arial" pitchFamily="34" charset="0"/>
                  <a:cs typeface="Arial" pitchFamily="34" charset="0"/>
                </a:rPr>
                <a:t>           Мальчик </a:t>
              </a:r>
              <a:r>
                <a:rPr lang="ru-RU" sz="1200" b="1" dirty="0">
                  <a:solidFill>
                    <a:srgbClr val="C00000"/>
                  </a:solidFill>
                  <a:latin typeface="Arial" pitchFamily="34" charset="0"/>
                  <a:cs typeface="Arial" pitchFamily="34" charset="0"/>
                </a:rPr>
                <a:t>со </a:t>
              </a:r>
              <a:r>
                <a:rPr lang="ru-RU" sz="1200" b="1" dirty="0" smtClean="0">
                  <a:solidFill>
                    <a:srgbClr val="C00000"/>
                  </a:solidFill>
                  <a:latin typeface="Arial" pitchFamily="34" charset="0"/>
                  <a:cs typeface="Arial" pitchFamily="34" charset="0"/>
                </a:rPr>
                <a:t>шпагой </a:t>
              </a:r>
              <a:r>
                <a:rPr lang="ru-RU" sz="1200" b="1" dirty="0">
                  <a:solidFill>
                    <a:srgbClr val="C00000"/>
                  </a:solidFill>
                  <a:latin typeface="Arial" pitchFamily="34" charset="0"/>
                  <a:cs typeface="Arial" pitchFamily="34" charset="0"/>
                </a:rPr>
                <a:t>/ </a:t>
              </a:r>
              <a:r>
                <a:rPr lang="ru-RU" sz="1200" b="1" dirty="0" smtClean="0">
                  <a:solidFill>
                    <a:srgbClr val="C00000"/>
                  </a:solidFill>
                  <a:latin typeface="Arial" pitchFamily="34" charset="0"/>
                  <a:cs typeface="Arial" pitchFamily="34" charset="0"/>
                </a:rPr>
                <a:t>Владислав Петрович Крапивин. – М. : </a:t>
              </a:r>
              <a:r>
                <a:rPr lang="ru-RU" sz="1200" b="1" dirty="0" err="1" smtClean="0">
                  <a:solidFill>
                    <a:srgbClr val="C00000"/>
                  </a:solidFill>
                  <a:latin typeface="Arial" pitchFamily="34" charset="0"/>
                  <a:cs typeface="Arial" pitchFamily="34" charset="0"/>
                </a:rPr>
                <a:t>Эксмо</a:t>
              </a:r>
              <a:r>
                <a:rPr lang="ru-RU" sz="1200" b="1" dirty="0" smtClean="0">
                  <a:solidFill>
                    <a:srgbClr val="C00000"/>
                  </a:solidFill>
                  <a:latin typeface="Arial" pitchFamily="34" charset="0"/>
                  <a:cs typeface="Arial" pitchFamily="34" charset="0"/>
                </a:rPr>
                <a:t>, 2007. – </a:t>
              </a:r>
              <a:r>
                <a:rPr lang="ru-RU" sz="1200" b="1" dirty="0">
                  <a:solidFill>
                    <a:srgbClr val="C00000"/>
                  </a:solidFill>
                  <a:latin typeface="Arial" pitchFamily="34" charset="0"/>
                  <a:cs typeface="Arial" pitchFamily="34" charset="0"/>
                </a:rPr>
                <a:t>666 с. – (</a:t>
              </a:r>
              <a:r>
                <a:rPr lang="ru-RU" sz="1200" b="1" dirty="0" smtClean="0">
                  <a:solidFill>
                    <a:srgbClr val="C00000"/>
                  </a:solidFill>
                  <a:latin typeface="Arial" pitchFamily="34" charset="0"/>
                  <a:cs typeface="Arial" pitchFamily="34" charset="0"/>
                </a:rPr>
                <a:t>Отцы - основатели: Русское </a:t>
              </a:r>
              <a:r>
                <a:rPr lang="ru-RU" sz="1200" b="1" dirty="0">
                  <a:solidFill>
                    <a:srgbClr val="C00000"/>
                  </a:solidFill>
                  <a:latin typeface="Arial" pitchFamily="34" charset="0"/>
                  <a:cs typeface="Arial" pitchFamily="34" charset="0"/>
                </a:rPr>
                <a:t>пространство</a:t>
              </a:r>
              <a:r>
                <a:rPr lang="ru-RU" sz="1200" b="1" dirty="0" smtClean="0">
                  <a:solidFill>
                    <a:srgbClr val="C00000"/>
                  </a:solidFill>
                  <a:latin typeface="Arial" pitchFamily="34" charset="0"/>
                  <a:cs typeface="Arial" pitchFamily="34" charset="0"/>
                </a:rPr>
                <a:t>).</a:t>
              </a:r>
            </a:p>
            <a:p>
              <a:pPr algn="just"/>
              <a:endParaRPr lang="ru-RU" sz="1200" b="1" dirty="0" smtClean="0">
                <a:solidFill>
                  <a:srgbClr val="C00000"/>
                </a:solidFill>
                <a:latin typeface="Arial" pitchFamily="34" charset="0"/>
                <a:cs typeface="Arial" pitchFamily="34" charset="0"/>
              </a:endParaRPr>
            </a:p>
            <a:p>
              <a:pPr algn="just"/>
              <a:r>
                <a:rPr lang="ru-RU" sz="1200" b="1" dirty="0" smtClean="0">
                  <a:solidFill>
                    <a:srgbClr val="C00000"/>
                  </a:solidFill>
                  <a:latin typeface="Arial" pitchFamily="34" charset="0"/>
                  <a:cs typeface="Arial" pitchFamily="34" charset="0"/>
                </a:rPr>
                <a:t>          </a:t>
              </a:r>
              <a:r>
                <a:rPr lang="ru-RU" sz="1200" b="1" i="1" dirty="0" smtClean="0">
                  <a:solidFill>
                    <a:srgbClr val="C00000"/>
                  </a:solidFill>
                  <a:latin typeface="Arial" pitchFamily="34" charset="0"/>
                  <a:cs typeface="Arial" pitchFamily="34" charset="0"/>
                </a:rPr>
                <a:t>Эта </a:t>
              </a:r>
              <a:r>
                <a:rPr lang="ru-RU" sz="1200" b="1" i="1" dirty="0">
                  <a:solidFill>
                    <a:srgbClr val="C00000"/>
                  </a:solidFill>
                  <a:latin typeface="Arial" pitchFamily="34" charset="0"/>
                  <a:cs typeface="Arial" pitchFamily="34" charset="0"/>
                </a:rPr>
                <a:t>трилогия, впервые опубликованная в начале 70-х </a:t>
              </a:r>
              <a:r>
                <a:rPr lang="ru-RU" sz="1200" b="1" i="1" dirty="0" smtClean="0">
                  <a:solidFill>
                    <a:srgbClr val="C00000"/>
                  </a:solidFill>
                  <a:latin typeface="Arial" pitchFamily="34" charset="0"/>
                  <a:cs typeface="Arial" pitchFamily="34" charset="0"/>
                </a:rPr>
                <a:t>годов, моментально </a:t>
              </a:r>
              <a:r>
                <a:rPr lang="ru-RU" sz="1200" b="1" i="1" dirty="0">
                  <a:solidFill>
                    <a:srgbClr val="C00000"/>
                  </a:solidFill>
                  <a:latin typeface="Arial" pitchFamily="34" charset="0"/>
                  <a:cs typeface="Arial" pitchFamily="34" charset="0"/>
                </a:rPr>
                <a:t>сделала Крапивина известным </a:t>
              </a:r>
              <a:r>
                <a:rPr lang="ru-RU" sz="1200" b="1" i="1" dirty="0" smtClean="0">
                  <a:solidFill>
                    <a:srgbClr val="C00000"/>
                  </a:solidFill>
                  <a:latin typeface="Arial" pitchFamily="34" charset="0"/>
                  <a:cs typeface="Arial" pitchFamily="34" charset="0"/>
                </a:rPr>
                <a:t>писателем. Герои трилогии </a:t>
              </a:r>
              <a:r>
                <a:rPr lang="ru-RU" sz="1200" b="1" i="1" dirty="0">
                  <a:solidFill>
                    <a:srgbClr val="C00000"/>
                  </a:solidFill>
                  <a:latin typeface="Arial" pitchFamily="34" charset="0"/>
                  <a:cs typeface="Arial" pitchFamily="34" charset="0"/>
                </a:rPr>
                <a:t>– Сережа Каховский, Данила </a:t>
              </a:r>
              <a:r>
                <a:rPr lang="ru-RU" sz="1200" b="1" i="1" dirty="0" err="1">
                  <a:solidFill>
                    <a:srgbClr val="C00000"/>
                  </a:solidFill>
                  <a:latin typeface="Arial" pitchFamily="34" charset="0"/>
                  <a:cs typeface="Arial" pitchFamily="34" charset="0"/>
                </a:rPr>
                <a:t>Вострецов</a:t>
              </a:r>
              <a:r>
                <a:rPr lang="ru-RU" sz="1200" b="1" i="1" dirty="0">
                  <a:solidFill>
                    <a:srgbClr val="C00000"/>
                  </a:solidFill>
                  <a:latin typeface="Arial" pitchFamily="34" charset="0"/>
                  <a:cs typeface="Arial" pitchFamily="34" charset="0"/>
                </a:rPr>
                <a:t>, </a:t>
              </a:r>
              <a:r>
                <a:rPr lang="ru-RU" sz="1200" b="1" i="1" dirty="0" smtClean="0">
                  <a:solidFill>
                    <a:srgbClr val="C00000"/>
                  </a:solidFill>
                  <a:latin typeface="Arial" pitchFamily="34" charset="0"/>
                  <a:cs typeface="Arial" pitchFamily="34" charset="0"/>
                </a:rPr>
                <a:t>Генка–Кузнечик  - школьники, фехтовальщики из отряда «Эспада</a:t>
              </a:r>
              <a:r>
                <a:rPr lang="ru-RU" sz="1200" b="1" i="1" dirty="0">
                  <a:solidFill>
                    <a:srgbClr val="C00000"/>
                  </a:solidFill>
                  <a:latin typeface="Arial" pitchFamily="34" charset="0"/>
                  <a:cs typeface="Arial" pitchFamily="34" charset="0"/>
                </a:rPr>
                <a:t>». Справедливость и доброта, крепкая </a:t>
              </a:r>
              <a:r>
                <a:rPr lang="ru-RU" sz="1200" b="1" i="1" dirty="0" smtClean="0">
                  <a:solidFill>
                    <a:srgbClr val="C00000"/>
                  </a:solidFill>
                  <a:latin typeface="Arial" pitchFamily="34" charset="0"/>
                  <a:cs typeface="Arial" pitchFamily="34" charset="0"/>
                </a:rPr>
                <a:t>мальчишеская дружба</a:t>
              </a:r>
              <a:r>
                <a:rPr lang="ru-RU" sz="1200" b="1" i="1" dirty="0">
                  <a:solidFill>
                    <a:srgbClr val="C00000"/>
                  </a:solidFill>
                  <a:latin typeface="Arial" pitchFamily="34" charset="0"/>
                  <a:cs typeface="Arial" pitchFamily="34" charset="0"/>
                </a:rPr>
                <a:t>, готовность отстаивать правду до последнего и </a:t>
              </a:r>
              <a:r>
                <a:rPr lang="ru-RU" sz="1200" b="1" i="1" dirty="0" smtClean="0">
                  <a:solidFill>
                    <a:srgbClr val="C00000"/>
                  </a:solidFill>
                  <a:latin typeface="Arial" pitchFamily="34" charset="0"/>
                  <a:cs typeface="Arial" pitchFamily="34" charset="0"/>
                </a:rPr>
                <a:t>отвечать  за </a:t>
              </a:r>
              <a:r>
                <a:rPr lang="ru-RU" sz="1200" b="1" i="1" dirty="0">
                  <a:solidFill>
                    <a:srgbClr val="C00000"/>
                  </a:solidFill>
                  <a:latin typeface="Arial" pitchFamily="34" charset="0"/>
                  <a:cs typeface="Arial" pitchFamily="34" charset="0"/>
                </a:rPr>
                <a:t>свои поступки – настоящий кодекс чести для этих ребят.</a:t>
              </a:r>
            </a:p>
            <a:p>
              <a:pPr algn="just"/>
              <a:endParaRPr lang="ru-RU" sz="1400" b="1" dirty="0">
                <a:solidFill>
                  <a:srgbClr val="C00000"/>
                </a:solidFill>
                <a:latin typeface="Arial" pitchFamily="34" charset="0"/>
                <a:cs typeface="Arial" pitchFamily="34" charset="0"/>
              </a:endParaRPr>
            </a:p>
            <a:p>
              <a:endParaRPr lang="ru-RU" sz="1400" b="1" dirty="0">
                <a:latin typeface="Arial" pitchFamily="34" charset="0"/>
                <a:cs typeface="Arial" pitchFamily="34" charset="0"/>
              </a:endParaRPr>
            </a:p>
          </p:txBody>
        </p:sp>
      </p:grpSp>
      <p:pic>
        <p:nvPicPr>
          <p:cNvPr id="7" name="Рисунок 6"/>
          <p:cNvPicPr>
            <a:picLocks noChangeAspect="1"/>
          </p:cNvPicPr>
          <p:nvPr/>
        </p:nvPicPr>
        <p:blipFill>
          <a:blip r:embed="rId3" cstate="email"/>
          <a:stretch>
            <a:fillRect/>
          </a:stretch>
        </p:blipFill>
        <p:spPr>
          <a:xfrm>
            <a:off x="207433" y="543827"/>
            <a:ext cx="1478766" cy="2385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Прямоугольник с двумя вырезанными противолежащими углами 10"/>
          <p:cNvSpPr/>
          <p:nvPr/>
        </p:nvSpPr>
        <p:spPr>
          <a:xfrm>
            <a:off x="157720" y="3929066"/>
            <a:ext cx="6843172" cy="2571768"/>
          </a:xfrm>
          <a:prstGeom prst="snip2DiagRect">
            <a:avLst>
              <a:gd name="adj1" fmla="val 0"/>
              <a:gd name="adj2" fmla="val 16667"/>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ru-RU" sz="1400" b="1" dirty="0" smtClean="0">
                <a:solidFill>
                  <a:srgbClr val="C00000"/>
                </a:solidFill>
                <a:latin typeface="Arial" pitchFamily="34" charset="0"/>
                <a:ea typeface="Times New Roman" panose="02020603050405020304" pitchFamily="18" charset="0"/>
                <a:cs typeface="Arial" pitchFamily="34" charset="0"/>
              </a:rPr>
              <a:t> </a:t>
            </a:r>
            <a:r>
              <a:rPr lang="ru-RU" sz="1200" b="1" dirty="0" smtClean="0">
                <a:solidFill>
                  <a:srgbClr val="C00000"/>
                </a:solidFill>
                <a:latin typeface="Arial" pitchFamily="34" charset="0"/>
                <a:ea typeface="Times New Roman" panose="02020603050405020304" pitchFamily="18" charset="0"/>
                <a:cs typeface="Arial" pitchFamily="34" charset="0"/>
              </a:rPr>
              <a:t>Крапивин, Владислав Петрович.</a:t>
            </a:r>
          </a:p>
          <a:p>
            <a:pPr>
              <a:spcAft>
                <a:spcPts val="0"/>
              </a:spcAft>
            </a:pPr>
            <a:r>
              <a:rPr lang="ru-RU" sz="1200" b="1" dirty="0" smtClean="0">
                <a:solidFill>
                  <a:srgbClr val="C00000"/>
                </a:solidFill>
                <a:latin typeface="Arial" pitchFamily="34" charset="0"/>
                <a:ea typeface="Times New Roman" panose="02020603050405020304" pitchFamily="18" charset="0"/>
                <a:cs typeface="Arial" pitchFamily="34" charset="0"/>
              </a:rPr>
              <a:t>       Мушкетер и фея: повести / Владислав Петрович  Крапивин. – М. : </a:t>
            </a:r>
            <a:r>
              <a:rPr lang="ru-RU" sz="1200" b="1" dirty="0" err="1" smtClean="0">
                <a:solidFill>
                  <a:srgbClr val="C00000"/>
                </a:solidFill>
                <a:latin typeface="Arial" pitchFamily="34" charset="0"/>
                <a:ea typeface="Times New Roman" panose="02020603050405020304" pitchFamily="18" charset="0"/>
                <a:cs typeface="Arial" pitchFamily="34" charset="0"/>
              </a:rPr>
              <a:t>Эксмо</a:t>
            </a:r>
            <a:r>
              <a:rPr lang="ru-RU" sz="1200" b="1" dirty="0" smtClean="0">
                <a:solidFill>
                  <a:srgbClr val="C00000"/>
                </a:solidFill>
                <a:latin typeface="Arial" pitchFamily="34" charset="0"/>
                <a:ea typeface="Times New Roman" panose="02020603050405020304" pitchFamily="18" charset="0"/>
                <a:cs typeface="Arial" pitchFamily="34" charset="0"/>
              </a:rPr>
              <a:t>,  2005.  – 602 с.  – (Отцы - основатели:  Русское пространство).</a:t>
            </a:r>
          </a:p>
          <a:p>
            <a:pPr>
              <a:spcAft>
                <a:spcPts val="0"/>
              </a:spcAft>
            </a:pPr>
            <a:endParaRPr lang="ru-RU" sz="1200" b="1" dirty="0" smtClean="0">
              <a:solidFill>
                <a:srgbClr val="C00000"/>
              </a:solidFill>
              <a:latin typeface="Arial" pitchFamily="34" charset="0"/>
              <a:ea typeface="Times New Roman" panose="02020603050405020304" pitchFamily="18" charset="0"/>
              <a:cs typeface="Arial" pitchFamily="34" charset="0"/>
            </a:endParaRPr>
          </a:p>
          <a:p>
            <a:pPr algn="just">
              <a:spcAft>
                <a:spcPts val="0"/>
              </a:spcAft>
            </a:pPr>
            <a:r>
              <a:rPr lang="ru-RU" sz="1200" b="1" i="1" dirty="0" smtClean="0">
                <a:solidFill>
                  <a:srgbClr val="C00000"/>
                </a:solidFill>
                <a:latin typeface="Arial" pitchFamily="34" charset="0"/>
                <a:ea typeface="Times New Roman" panose="02020603050405020304" pitchFamily="18" charset="0"/>
                <a:cs typeface="Arial" pitchFamily="34" charset="0"/>
              </a:rPr>
              <a:t>         Цикл небольших повестей, объединенных под названием «Мушкетер и фея», рассказывает о становлении характера озорного и неуемного Джонни Воробьева – от малыша-дошколенка до подростка. Этот удивительный мальчишка – настоящая головная боль для учителей и надежный, верный, преданный друг для ровесников. Все повести цикла пронизаны мягким юмором, иронией и легкой печалью по уходящему</a:t>
            </a:r>
          </a:p>
          <a:p>
            <a:pPr algn="just">
              <a:spcAft>
                <a:spcPts val="0"/>
              </a:spcAft>
            </a:pPr>
            <a:r>
              <a:rPr lang="ru-RU" sz="1200" b="1" i="1" dirty="0" smtClean="0">
                <a:solidFill>
                  <a:srgbClr val="C00000"/>
                </a:solidFill>
                <a:latin typeface="Arial" pitchFamily="34" charset="0"/>
                <a:ea typeface="Times New Roman" panose="02020603050405020304" pitchFamily="18" charset="0"/>
                <a:cs typeface="Arial" pitchFamily="34" charset="0"/>
              </a:rPr>
              <a:t>      детству.</a:t>
            </a:r>
            <a:endParaRPr lang="ru-RU" sz="1200" b="1" i="1" dirty="0">
              <a:solidFill>
                <a:srgbClr val="C00000"/>
              </a:solidFill>
              <a:latin typeface="Arial" pitchFamily="34" charset="0"/>
              <a:ea typeface="Times New Roman" panose="02020603050405020304" pitchFamily="18" charset="0"/>
              <a:cs typeface="Arial" pitchFamily="34" charset="0"/>
            </a:endParaRPr>
          </a:p>
        </p:txBody>
      </p:sp>
      <p:pic>
        <p:nvPicPr>
          <p:cNvPr id="10" name="Рисунок 9"/>
          <p:cNvPicPr>
            <a:picLocks noChangeAspect="1"/>
          </p:cNvPicPr>
          <p:nvPr/>
        </p:nvPicPr>
        <p:blipFill>
          <a:blip r:embed="rId4" cstate="email"/>
          <a:stretch>
            <a:fillRect/>
          </a:stretch>
        </p:blipFill>
        <p:spPr>
          <a:xfrm>
            <a:off x="7314925" y="3966774"/>
            <a:ext cx="1565604" cy="2498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481298352"/>
      </p:ext>
    </p:extLst>
  </p:cSld>
  <p:clrMapOvr>
    <a:masterClrMapping/>
  </p:clrMapOvr>
  <p:transition spd="med">
    <p:diamon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6">
                <a:lumMod val="67000"/>
              </a:schemeClr>
            </a:gs>
            <a:gs pos="36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10" name="Группа 9"/>
          <p:cNvGrpSpPr/>
          <p:nvPr/>
        </p:nvGrpSpPr>
        <p:grpSpPr>
          <a:xfrm>
            <a:off x="2428860" y="428604"/>
            <a:ext cx="6500858" cy="3000396"/>
            <a:chOff x="2357422" y="428604"/>
            <a:chExt cx="6500858" cy="3286148"/>
          </a:xfrm>
        </p:grpSpPr>
        <p:sp>
          <p:nvSpPr>
            <p:cNvPr id="11" name="Прямоугольник 10"/>
            <p:cNvSpPr/>
            <p:nvPr/>
          </p:nvSpPr>
          <p:spPr>
            <a:xfrm>
              <a:off x="2357422" y="428604"/>
              <a:ext cx="6500858" cy="3286148"/>
            </a:xfrm>
            <a:prstGeom prst="rect">
              <a:avLst/>
            </a:prstGeom>
            <a:solidFill>
              <a:schemeClr val="accent6">
                <a:lumMod val="40000"/>
                <a:lumOff val="60000"/>
              </a:scheme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505114" y="428604"/>
              <a:ext cx="6353165" cy="2308324"/>
            </a:xfrm>
            <a:prstGeom prst="rect">
              <a:avLst/>
            </a:prstGeom>
          </p:spPr>
          <p:txBody>
            <a:bodyPr wrap="square">
              <a:spAutoFit/>
            </a:bodyPr>
            <a:lstStyle/>
            <a:p>
              <a:endParaRPr lang="ru-RU" sz="1200" b="1" dirty="0" smtClean="0">
                <a:solidFill>
                  <a:srgbClr val="002060"/>
                </a:solidFill>
                <a:latin typeface="Arial" pitchFamily="34" charset="0"/>
                <a:cs typeface="Arial" pitchFamily="34" charset="0"/>
              </a:endParaRPr>
            </a:p>
            <a:p>
              <a:r>
                <a:rPr lang="ru-RU" sz="1200" b="1" dirty="0" smtClean="0">
                  <a:solidFill>
                    <a:srgbClr val="C00000"/>
                  </a:solidFill>
                  <a:latin typeface="Arial" pitchFamily="34" charset="0"/>
                  <a:cs typeface="Arial" pitchFamily="34" charset="0"/>
                </a:rPr>
                <a:t>Крапивин</a:t>
              </a:r>
              <a:r>
                <a:rPr lang="ru-RU" sz="1200" b="1" dirty="0">
                  <a:solidFill>
                    <a:srgbClr val="C00000"/>
                  </a:solidFill>
                  <a:latin typeface="Arial" pitchFamily="34" charset="0"/>
                  <a:cs typeface="Arial" pitchFamily="34" charset="0"/>
                </a:rPr>
                <a:t>, Владислав Петрович.</a:t>
              </a:r>
            </a:p>
            <a:p>
              <a:r>
                <a:rPr lang="ru-RU" sz="1200" b="1" dirty="0">
                  <a:solidFill>
                    <a:srgbClr val="C00000"/>
                  </a:solidFill>
                  <a:latin typeface="Arial" pitchFamily="34" charset="0"/>
                  <a:cs typeface="Arial" pitchFamily="34" charset="0"/>
                </a:rPr>
                <a:t> </a:t>
              </a:r>
              <a:r>
                <a:rPr lang="ru-RU" sz="1200" b="1" dirty="0" smtClean="0">
                  <a:solidFill>
                    <a:srgbClr val="C00000"/>
                  </a:solidFill>
                  <a:latin typeface="Arial" pitchFamily="34" charset="0"/>
                  <a:cs typeface="Arial" pitchFamily="34" charset="0"/>
                </a:rPr>
                <a:t>     Острова </a:t>
              </a:r>
              <a:r>
                <a:rPr lang="ru-RU" sz="1200" b="1" dirty="0">
                  <a:solidFill>
                    <a:srgbClr val="C00000"/>
                  </a:solidFill>
                  <a:latin typeface="Arial" pitchFamily="34" charset="0"/>
                  <a:cs typeface="Arial" pitchFamily="34" charset="0"/>
                </a:rPr>
                <a:t>и </a:t>
              </a:r>
              <a:r>
                <a:rPr lang="ru-RU" sz="1200" b="1" dirty="0" smtClean="0">
                  <a:solidFill>
                    <a:srgbClr val="C00000"/>
                  </a:solidFill>
                  <a:latin typeface="Arial" pitchFamily="34" charset="0"/>
                  <a:cs typeface="Arial" pitchFamily="34" charset="0"/>
                </a:rPr>
                <a:t>капитаны: роман-трилогия </a:t>
              </a:r>
              <a:r>
                <a:rPr lang="ru-RU" sz="1200" b="1" dirty="0">
                  <a:solidFill>
                    <a:srgbClr val="C00000"/>
                  </a:solidFill>
                  <a:latin typeface="Arial" pitchFamily="34" charset="0"/>
                  <a:cs typeface="Arial" pitchFamily="34" charset="0"/>
                </a:rPr>
                <a:t>/ </a:t>
              </a:r>
              <a:r>
                <a:rPr lang="ru-RU" sz="1200" b="1" dirty="0" smtClean="0">
                  <a:solidFill>
                    <a:srgbClr val="C00000"/>
                  </a:solidFill>
                  <a:latin typeface="Arial" pitchFamily="34" charset="0"/>
                  <a:cs typeface="Arial" pitchFamily="34" charset="0"/>
                </a:rPr>
                <a:t>Владислав Петрович </a:t>
              </a:r>
              <a:r>
                <a:rPr lang="ru-RU" sz="1200" b="1" dirty="0">
                  <a:solidFill>
                    <a:srgbClr val="C00000"/>
                  </a:solidFill>
                  <a:latin typeface="Arial" pitchFamily="34" charset="0"/>
                  <a:cs typeface="Arial" pitchFamily="34" charset="0"/>
                </a:rPr>
                <a:t>Крапивин. – </a:t>
              </a:r>
              <a:r>
                <a:rPr lang="ru-RU" sz="1200" b="1" dirty="0" smtClean="0">
                  <a:solidFill>
                    <a:srgbClr val="C00000"/>
                  </a:solidFill>
                  <a:latin typeface="Arial" pitchFamily="34" charset="0"/>
                  <a:cs typeface="Arial" pitchFamily="34" charset="0"/>
                </a:rPr>
                <a:t>М. : </a:t>
              </a:r>
              <a:r>
                <a:rPr lang="ru-RU" sz="1200" b="1" dirty="0" err="1" smtClean="0">
                  <a:solidFill>
                    <a:srgbClr val="C00000"/>
                  </a:solidFill>
                  <a:latin typeface="Arial" pitchFamily="34" charset="0"/>
                  <a:cs typeface="Arial" pitchFamily="34" charset="0"/>
                </a:rPr>
                <a:t>Эксмо</a:t>
              </a:r>
              <a:r>
                <a:rPr lang="ru-RU" sz="1200" b="1" dirty="0">
                  <a:solidFill>
                    <a:srgbClr val="C00000"/>
                  </a:solidFill>
                  <a:latin typeface="Arial" pitchFamily="34" charset="0"/>
                  <a:cs typeface="Arial" pitchFamily="34" charset="0"/>
                </a:rPr>
                <a:t>, 2006. – 698 с. – (Отцы-основатели: Русское пространство</a:t>
              </a:r>
              <a:r>
                <a:rPr lang="ru-RU" sz="1200" b="1" dirty="0" smtClean="0">
                  <a:solidFill>
                    <a:srgbClr val="C00000"/>
                  </a:solidFill>
                  <a:latin typeface="Arial" pitchFamily="34" charset="0"/>
                  <a:cs typeface="Arial" pitchFamily="34" charset="0"/>
                </a:rPr>
                <a:t>).</a:t>
              </a:r>
            </a:p>
            <a:p>
              <a:endParaRPr lang="ru-RU" sz="1200" b="1" dirty="0">
                <a:solidFill>
                  <a:srgbClr val="C00000"/>
                </a:solidFill>
                <a:latin typeface="Arial" pitchFamily="34" charset="0"/>
                <a:cs typeface="Arial" pitchFamily="34" charset="0"/>
              </a:endParaRPr>
            </a:p>
            <a:p>
              <a:pPr algn="just"/>
              <a:r>
                <a:rPr lang="ru-RU" sz="1200" b="1" dirty="0">
                  <a:solidFill>
                    <a:srgbClr val="C00000"/>
                  </a:solidFill>
                  <a:latin typeface="Arial" pitchFamily="34" charset="0"/>
                  <a:cs typeface="Arial" pitchFamily="34" charset="0"/>
                </a:rPr>
                <a:t>   </a:t>
              </a:r>
              <a:r>
                <a:rPr lang="ru-RU" sz="1200" b="1" dirty="0" smtClean="0">
                  <a:solidFill>
                    <a:srgbClr val="C00000"/>
                  </a:solidFill>
                  <a:latin typeface="Arial" pitchFamily="34" charset="0"/>
                  <a:cs typeface="Arial" pitchFamily="34" charset="0"/>
                </a:rPr>
                <a:t>   </a:t>
              </a:r>
              <a:r>
                <a:rPr lang="ru-RU" sz="1200" b="1" i="1" dirty="0" smtClean="0">
                  <a:solidFill>
                    <a:srgbClr val="C00000"/>
                  </a:solidFill>
                  <a:latin typeface="Arial" pitchFamily="34" charset="0"/>
                  <a:cs typeface="Arial" pitchFamily="34" charset="0"/>
                </a:rPr>
                <a:t>В </a:t>
              </a:r>
              <a:r>
                <a:rPr lang="ru-RU" sz="1200" b="1" i="1" dirty="0">
                  <a:solidFill>
                    <a:srgbClr val="C00000"/>
                  </a:solidFill>
                  <a:latin typeface="Arial" pitchFamily="34" charset="0"/>
                  <a:cs typeface="Arial" pitchFamily="34" charset="0"/>
                </a:rPr>
                <a:t>книгу входят три части: «Хронометр» (Остров Святой Елены</a:t>
              </a:r>
              <a:r>
                <a:rPr lang="ru-RU" sz="1200" b="1" i="1" dirty="0" smtClean="0">
                  <a:solidFill>
                    <a:srgbClr val="C00000"/>
                  </a:solidFill>
                  <a:latin typeface="Arial" pitchFamily="34" charset="0"/>
                  <a:cs typeface="Arial" pitchFamily="34" charset="0"/>
                </a:rPr>
                <a:t>), «</a:t>
              </a:r>
              <a:r>
                <a:rPr lang="ru-RU" sz="1200" b="1" i="1" dirty="0">
                  <a:solidFill>
                    <a:srgbClr val="C00000"/>
                  </a:solidFill>
                  <a:latin typeface="Arial" pitchFamily="34" charset="0"/>
                  <a:cs typeface="Arial" pitchFamily="34" charset="0"/>
                </a:rPr>
                <a:t>Граната» (Остров капитана Гая), «Наследники» (Путь в архипелаге).</a:t>
              </a:r>
            </a:p>
            <a:p>
              <a:pPr algn="just"/>
              <a:r>
                <a:rPr lang="ru-RU" sz="1200" b="1" i="1" dirty="0" smtClean="0">
                  <a:solidFill>
                    <a:srgbClr val="C00000"/>
                  </a:solidFill>
                  <a:latin typeface="Arial" pitchFamily="34" charset="0"/>
                  <a:cs typeface="Arial" pitchFamily="34" charset="0"/>
                </a:rPr>
                <a:t>Этот </a:t>
              </a:r>
              <a:r>
                <a:rPr lang="ru-RU" sz="1200" b="1" i="1" dirty="0">
                  <a:solidFill>
                    <a:srgbClr val="C00000"/>
                  </a:solidFill>
                  <a:latin typeface="Arial" pitchFamily="34" charset="0"/>
                  <a:cs typeface="Arial" pitchFamily="34" charset="0"/>
                </a:rPr>
                <a:t>роман-эпопея связывает </a:t>
              </a:r>
              <a:r>
                <a:rPr lang="ru-RU" sz="1200" b="1" i="1" dirty="0" smtClean="0">
                  <a:solidFill>
                    <a:srgbClr val="C00000"/>
                  </a:solidFill>
                  <a:latin typeface="Arial" pitchFamily="34" charset="0"/>
                  <a:cs typeface="Arial" pitchFamily="34" charset="0"/>
                </a:rPr>
                <a:t>судьбы нескольких </a:t>
              </a:r>
              <a:r>
                <a:rPr lang="ru-RU" sz="1200" b="1" i="1" dirty="0">
                  <a:solidFill>
                    <a:srgbClr val="C00000"/>
                  </a:solidFill>
                  <a:latin typeface="Arial" pitchFamily="34" charset="0"/>
                  <a:cs typeface="Arial" pitchFamily="34" charset="0"/>
                </a:rPr>
                <a:t>поколений и </a:t>
              </a:r>
              <a:r>
                <a:rPr lang="ru-RU" sz="1200" b="1" i="1" dirty="0" smtClean="0">
                  <a:solidFill>
                    <a:srgbClr val="C00000"/>
                  </a:solidFill>
                  <a:latin typeface="Arial" pitchFamily="34" charset="0"/>
                  <a:cs typeface="Arial" pitchFamily="34" charset="0"/>
                </a:rPr>
                <a:t>семей</a:t>
              </a:r>
              <a:r>
                <a:rPr lang="ru-RU" sz="1200" b="1" i="1" dirty="0">
                  <a:solidFill>
                    <a:srgbClr val="C00000"/>
                  </a:solidFill>
                  <a:latin typeface="Arial" pitchFamily="34" charset="0"/>
                  <a:cs typeface="Arial" pitchFamily="34" charset="0"/>
                </a:rPr>
                <a:t>. Все они так или иначе касаются истории первой кругосветной экспедиции </a:t>
              </a:r>
              <a:r>
                <a:rPr lang="ru-RU" sz="1200" b="1" i="1" dirty="0" smtClean="0">
                  <a:solidFill>
                    <a:srgbClr val="C00000"/>
                  </a:solidFill>
                  <a:latin typeface="Arial" pitchFamily="34" charset="0"/>
                  <a:cs typeface="Arial" pitchFamily="34" charset="0"/>
                </a:rPr>
                <a:t>Крузенштерна, экипажа </a:t>
              </a:r>
              <a:r>
                <a:rPr lang="ru-RU" sz="1200" b="1" i="1" dirty="0">
                  <a:solidFill>
                    <a:srgbClr val="C00000"/>
                  </a:solidFill>
                  <a:latin typeface="Arial" pitchFamily="34" charset="0"/>
                  <a:cs typeface="Arial" pitchFamily="34" charset="0"/>
                </a:rPr>
                <a:t>легендарного корабля «Надежда». Биографические отрывки из жизни Крузенштерна, Николая </a:t>
              </a:r>
              <a:r>
                <a:rPr lang="ru-RU" sz="1200" b="1" i="1" dirty="0" err="1">
                  <a:solidFill>
                    <a:srgbClr val="C00000"/>
                  </a:solidFill>
                  <a:latin typeface="Arial" pitchFamily="34" charset="0"/>
                  <a:cs typeface="Arial" pitchFamily="34" charset="0"/>
                </a:rPr>
                <a:t>Резанова</a:t>
              </a:r>
              <a:r>
                <a:rPr lang="ru-RU" sz="1200" b="1" i="1" dirty="0">
                  <a:solidFill>
                    <a:srgbClr val="C00000"/>
                  </a:solidFill>
                  <a:latin typeface="Arial" pitchFamily="34" charset="0"/>
                  <a:cs typeface="Arial" pitchFamily="34" charset="0"/>
                </a:rPr>
                <a:t>, офицера Головачева удивительным образом отражаются в жизни наших современников. </a:t>
              </a:r>
              <a:endParaRPr lang="ru-RU" dirty="0"/>
            </a:p>
          </p:txBody>
        </p:sp>
      </p:grpSp>
      <p:pic>
        <p:nvPicPr>
          <p:cNvPr id="6" name="Рисунок 5"/>
          <p:cNvPicPr>
            <a:picLocks noChangeAspect="1"/>
          </p:cNvPicPr>
          <p:nvPr/>
        </p:nvPicPr>
        <p:blipFill>
          <a:blip r:embed="rId2" cstate="email"/>
          <a:stretch>
            <a:fillRect/>
          </a:stretch>
        </p:blipFill>
        <p:spPr>
          <a:xfrm>
            <a:off x="204855" y="428604"/>
            <a:ext cx="2100083" cy="300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p:cNvPicPr>
            <a:picLocks noChangeAspect="1"/>
          </p:cNvPicPr>
          <p:nvPr/>
        </p:nvPicPr>
        <p:blipFill rotWithShape="1">
          <a:blip r:embed="rId3"/>
          <a:srcRect/>
          <a:stretch/>
        </p:blipFill>
        <p:spPr>
          <a:xfrm>
            <a:off x="214282" y="3786190"/>
            <a:ext cx="2124464" cy="2786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Группа 8"/>
          <p:cNvGrpSpPr/>
          <p:nvPr/>
        </p:nvGrpSpPr>
        <p:grpSpPr>
          <a:xfrm>
            <a:off x="2500298" y="3786190"/>
            <a:ext cx="6429420" cy="2786082"/>
            <a:chOff x="2643174" y="3857628"/>
            <a:chExt cx="6286576" cy="2428892"/>
          </a:xfrm>
        </p:grpSpPr>
        <p:sp>
          <p:nvSpPr>
            <p:cNvPr id="13" name="Прямоугольник 12"/>
            <p:cNvSpPr/>
            <p:nvPr/>
          </p:nvSpPr>
          <p:spPr>
            <a:xfrm>
              <a:off x="2643174" y="3857628"/>
              <a:ext cx="6286576" cy="2428892"/>
            </a:xfrm>
            <a:prstGeom prst="rect">
              <a:avLst/>
            </a:prstGeom>
            <a:solidFill>
              <a:schemeClr val="accent6">
                <a:lumMod val="40000"/>
                <a:lumOff val="60000"/>
              </a:scheme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793" name="Rectangle 1"/>
            <p:cNvSpPr>
              <a:spLocks noChangeArrowheads="1"/>
            </p:cNvSpPr>
            <p:nvPr/>
          </p:nvSpPr>
          <p:spPr bwMode="auto">
            <a:xfrm>
              <a:off x="2714612" y="4000504"/>
              <a:ext cx="6072230"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002060"/>
                </a:solidFill>
                <a:effectLst/>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200" b="1" dirty="0" smtClean="0">
                <a:solidFill>
                  <a:srgbClr val="002060"/>
                </a:solidFill>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Крапивин, Владислав Петрович.</a:t>
              </a:r>
            </a:p>
            <a:p>
              <a:pPr marL="0" marR="0" lvl="0" indent="0" algn="just" defTabSz="914400" rtl="0" eaLnBrk="1" fontAlgn="base" latinLnBrk="0" hangingPunct="1">
                <a:lnSpc>
                  <a:spcPct val="100000"/>
                </a:lnSpc>
                <a:spcBef>
                  <a:spcPct val="0"/>
                </a:spcBef>
                <a:spcAft>
                  <a:spcPct val="0"/>
                </a:spcAft>
                <a:buClrTx/>
                <a:buSzTx/>
                <a:buFontTx/>
                <a:buNone/>
                <a:tabLst/>
              </a:pPr>
              <a:r>
                <a:rPr lang="ru-RU" sz="1200" b="1" dirty="0" smtClean="0">
                  <a:solidFill>
                    <a:srgbClr val="C00000"/>
                  </a:solidFill>
                  <a:latin typeface="Arial" pitchFamily="34" charset="0"/>
                  <a:ea typeface="Times New Roman" pitchFamily="18" charset="0"/>
                </a:rPr>
                <a:t>     </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Посмотри на эту звезду: рассказы </a:t>
              </a:r>
              <a:r>
                <a:rPr lang="ru-RU" sz="1200" b="1" dirty="0" smtClean="0">
                  <a:solidFill>
                    <a:srgbClr val="C00000"/>
                  </a:solidFill>
                  <a:latin typeface="Arial" pitchFamily="34" charset="0"/>
                  <a:ea typeface="Times New Roman" pitchFamily="18" charset="0"/>
                </a:rPr>
                <a:t>/ Владислав Петрович Крапивин.</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М. :</a:t>
              </a:r>
              <a:r>
                <a:rPr kumimoji="0" lang="ru-RU" sz="1200" b="1" i="0" u="none" strike="noStrike" cap="none" normalizeH="0" dirty="0" smtClean="0">
                  <a:ln>
                    <a:noFill/>
                  </a:ln>
                  <a:solidFill>
                    <a:srgbClr val="C0000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Дет. лит.,</a:t>
              </a:r>
              <a:r>
                <a:rPr kumimoji="0" lang="ru-RU" sz="1200" b="1" i="0" u="none" strike="noStrike" cap="none" normalizeH="0" dirty="0" smtClean="0">
                  <a:ln>
                    <a:noFill/>
                  </a:ln>
                  <a:solidFill>
                    <a:srgbClr val="C0000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1972. – 139 с.</a:t>
              </a:r>
              <a:r>
                <a:rPr kumimoji="0" lang="ru-RU" sz="1200" b="1" i="0" u="none" strike="noStrike" cap="none" normalizeH="0" dirty="0" smtClean="0">
                  <a:ln>
                    <a:noFill/>
                  </a:ln>
                  <a:solidFill>
                    <a:srgbClr val="C0000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ил.</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В книгу входят рассказы «Красный клевер», «Сигнал горниста», «Флаг отхода», «Штурман Коноплев», «Альфа Большой Медведицы». Они повествуют о первых пионерских отрядах, о дружбе, взаимопомощи, честности и смелости.</a:t>
              </a:r>
              <a:endParaRPr kumimoji="0" lang="ru-RU" sz="1200" b="1" i="1" u="none" strike="noStrike" cap="none" normalizeH="0" baseline="0" dirty="0" smtClean="0">
                <a:ln>
                  <a:noFill/>
                </a:ln>
                <a:solidFill>
                  <a:srgbClr val="C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rgbClr val="C00000"/>
                </a:solidFill>
                <a:effectLst/>
                <a:latin typeface="Arial" pitchFamily="34" charset="0"/>
              </a:endParaRPr>
            </a:p>
          </p:txBody>
        </p:sp>
      </p:grpSp>
    </p:spTree>
    <p:extLst>
      <p:ext uri="{BB962C8B-B14F-4D97-AF65-F5344CB8AC3E}">
        <p14:creationId xmlns="" xmlns:p14="http://schemas.microsoft.com/office/powerpoint/2010/main" val="1252363111"/>
      </p:ext>
    </p:extLst>
  </p:cSld>
  <p:clrMapOvr>
    <a:masterClrMapping/>
  </p:clrMapOvr>
  <p:transition spd="med">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email"/>
          <a:stretch>
            <a:fillRect/>
          </a:stretch>
        </p:blipFill>
        <p:spPr>
          <a:xfrm>
            <a:off x="7249200" y="53835"/>
            <a:ext cx="1902117" cy="2895211"/>
          </a:xfrm>
          <a:prstGeom prst="rect">
            <a:avLst/>
          </a:prstGeom>
        </p:spPr>
      </p:pic>
      <p:sp>
        <p:nvSpPr>
          <p:cNvPr id="4" name="Номер слайда 3"/>
          <p:cNvSpPr>
            <a:spLocks noGrp="1"/>
          </p:cNvSpPr>
          <p:nvPr>
            <p:ph type="sldNum" sz="quarter" idx="12"/>
          </p:nvPr>
        </p:nvSpPr>
        <p:spPr/>
        <p:txBody>
          <a:bodyPr/>
          <a:lstStyle/>
          <a:p>
            <a:fld id="{C5856135-9033-4B58-9F82-4C8640415463}" type="slidenum">
              <a:rPr lang="ru-RU" smtClean="0"/>
              <a:pPr/>
              <a:t>2</a:t>
            </a:fld>
            <a:endParaRPr lang="ru-RU"/>
          </a:p>
        </p:txBody>
      </p:sp>
      <p:pic>
        <p:nvPicPr>
          <p:cNvPr id="5" name="Рисунок 4"/>
          <p:cNvPicPr>
            <a:picLocks noChangeAspect="1"/>
          </p:cNvPicPr>
          <p:nvPr/>
        </p:nvPicPr>
        <p:blipFill>
          <a:blip r:embed="rId3" cstate="email"/>
          <a:stretch>
            <a:fillRect/>
          </a:stretch>
        </p:blipFill>
        <p:spPr>
          <a:xfrm>
            <a:off x="17686" y="0"/>
            <a:ext cx="1944793" cy="3005588"/>
          </a:xfrm>
          <a:prstGeom prst="rect">
            <a:avLst/>
          </a:prstGeom>
        </p:spPr>
      </p:pic>
      <p:pic>
        <p:nvPicPr>
          <p:cNvPr id="6" name="Рисунок 5"/>
          <p:cNvPicPr>
            <a:picLocks noChangeAspect="1"/>
          </p:cNvPicPr>
          <p:nvPr/>
        </p:nvPicPr>
        <p:blipFill>
          <a:blip r:embed="rId4" cstate="email"/>
          <a:stretch>
            <a:fillRect/>
          </a:stretch>
        </p:blipFill>
        <p:spPr>
          <a:xfrm>
            <a:off x="1763687" y="22573"/>
            <a:ext cx="1909363" cy="2984480"/>
          </a:xfrm>
          <a:prstGeom prst="rect">
            <a:avLst/>
          </a:prstGeom>
        </p:spPr>
      </p:pic>
      <p:pic>
        <p:nvPicPr>
          <p:cNvPr id="8" name="Рисунок 7"/>
          <p:cNvPicPr>
            <a:picLocks noChangeAspect="1"/>
          </p:cNvPicPr>
          <p:nvPr/>
        </p:nvPicPr>
        <p:blipFill>
          <a:blip r:embed="rId5" cstate="email"/>
          <a:stretch>
            <a:fillRect/>
          </a:stretch>
        </p:blipFill>
        <p:spPr>
          <a:xfrm>
            <a:off x="3667852" y="36775"/>
            <a:ext cx="1845179" cy="2912271"/>
          </a:xfrm>
          <a:prstGeom prst="rect">
            <a:avLst/>
          </a:prstGeom>
        </p:spPr>
      </p:pic>
      <p:pic>
        <p:nvPicPr>
          <p:cNvPr id="9" name="Рисунок 8"/>
          <p:cNvPicPr>
            <a:picLocks noChangeAspect="1"/>
          </p:cNvPicPr>
          <p:nvPr/>
        </p:nvPicPr>
        <p:blipFill>
          <a:blip r:embed="rId6" cstate="email"/>
          <a:stretch>
            <a:fillRect/>
          </a:stretch>
        </p:blipFill>
        <p:spPr>
          <a:xfrm>
            <a:off x="5491522" y="-13218"/>
            <a:ext cx="1726882" cy="2499758"/>
          </a:xfrm>
          <a:prstGeom prst="rect">
            <a:avLst/>
          </a:prstGeom>
        </p:spPr>
      </p:pic>
      <p:pic>
        <p:nvPicPr>
          <p:cNvPr id="11" name="Рисунок 10"/>
          <p:cNvPicPr>
            <a:picLocks noChangeAspect="1"/>
          </p:cNvPicPr>
          <p:nvPr/>
        </p:nvPicPr>
        <p:blipFill rotWithShape="1">
          <a:blip r:embed="rId7" cstate="email"/>
          <a:srcRect/>
          <a:stretch/>
        </p:blipFill>
        <p:spPr>
          <a:xfrm>
            <a:off x="52474" y="2714402"/>
            <a:ext cx="1810500" cy="2438089"/>
          </a:xfrm>
          <a:prstGeom prst="rect">
            <a:avLst/>
          </a:prstGeom>
        </p:spPr>
      </p:pic>
      <p:pic>
        <p:nvPicPr>
          <p:cNvPr id="12" name="Рисунок 11"/>
          <p:cNvPicPr>
            <a:picLocks noChangeAspect="1"/>
          </p:cNvPicPr>
          <p:nvPr/>
        </p:nvPicPr>
        <p:blipFill>
          <a:blip r:embed="rId8" cstate="email"/>
          <a:stretch>
            <a:fillRect/>
          </a:stretch>
        </p:blipFill>
        <p:spPr>
          <a:xfrm>
            <a:off x="3352557" y="2714402"/>
            <a:ext cx="1741073" cy="2748486"/>
          </a:xfrm>
          <a:prstGeom prst="rect">
            <a:avLst/>
          </a:prstGeom>
        </p:spPr>
      </p:pic>
      <p:pic>
        <p:nvPicPr>
          <p:cNvPr id="13" name="Рисунок 12"/>
          <p:cNvPicPr>
            <a:picLocks noChangeAspect="1"/>
          </p:cNvPicPr>
          <p:nvPr/>
        </p:nvPicPr>
        <p:blipFill>
          <a:blip r:embed="rId9" cstate="email"/>
          <a:stretch>
            <a:fillRect/>
          </a:stretch>
        </p:blipFill>
        <p:spPr>
          <a:xfrm>
            <a:off x="1763687" y="2276872"/>
            <a:ext cx="1591322" cy="2585898"/>
          </a:xfrm>
          <a:prstGeom prst="rect">
            <a:avLst/>
          </a:prstGeom>
        </p:spPr>
      </p:pic>
      <p:pic>
        <p:nvPicPr>
          <p:cNvPr id="14" name="Рисунок 13"/>
          <p:cNvPicPr>
            <a:picLocks noChangeAspect="1"/>
          </p:cNvPicPr>
          <p:nvPr/>
        </p:nvPicPr>
        <p:blipFill>
          <a:blip r:embed="rId10" cstate="email"/>
          <a:stretch>
            <a:fillRect/>
          </a:stretch>
        </p:blipFill>
        <p:spPr>
          <a:xfrm>
            <a:off x="5101010" y="2254118"/>
            <a:ext cx="1910838" cy="2608652"/>
          </a:xfrm>
          <a:prstGeom prst="rect">
            <a:avLst/>
          </a:prstGeom>
        </p:spPr>
      </p:pic>
      <p:pic>
        <p:nvPicPr>
          <p:cNvPr id="15" name="Рисунок 14"/>
          <p:cNvPicPr>
            <a:picLocks noChangeAspect="1"/>
          </p:cNvPicPr>
          <p:nvPr/>
        </p:nvPicPr>
        <p:blipFill rotWithShape="1">
          <a:blip r:embed="rId11"/>
          <a:srcRect l="3437" r="3784"/>
          <a:stretch/>
        </p:blipFill>
        <p:spPr>
          <a:xfrm>
            <a:off x="7019252" y="2536773"/>
            <a:ext cx="2124748" cy="2674571"/>
          </a:xfrm>
          <a:prstGeom prst="rect">
            <a:avLst/>
          </a:prstGeom>
        </p:spPr>
      </p:pic>
      <p:pic>
        <p:nvPicPr>
          <p:cNvPr id="16" name="Рисунок 15"/>
          <p:cNvPicPr>
            <a:picLocks noChangeAspect="1"/>
          </p:cNvPicPr>
          <p:nvPr/>
        </p:nvPicPr>
        <p:blipFill>
          <a:blip r:embed="rId12" cstate="email"/>
          <a:stretch>
            <a:fillRect/>
          </a:stretch>
        </p:blipFill>
        <p:spPr>
          <a:xfrm>
            <a:off x="1812" y="4533579"/>
            <a:ext cx="1545739" cy="2372822"/>
          </a:xfrm>
          <a:prstGeom prst="rect">
            <a:avLst/>
          </a:prstGeom>
        </p:spPr>
      </p:pic>
      <p:pic>
        <p:nvPicPr>
          <p:cNvPr id="17" name="Рисунок 16"/>
          <p:cNvPicPr>
            <a:picLocks noChangeAspect="1"/>
          </p:cNvPicPr>
          <p:nvPr/>
        </p:nvPicPr>
        <p:blipFill rotWithShape="1">
          <a:blip r:embed="rId13" cstate="email"/>
          <a:srcRect/>
          <a:stretch/>
        </p:blipFill>
        <p:spPr>
          <a:xfrm>
            <a:off x="7019228" y="4112987"/>
            <a:ext cx="2111792" cy="2793414"/>
          </a:xfrm>
          <a:prstGeom prst="rect">
            <a:avLst/>
          </a:prstGeom>
        </p:spPr>
      </p:pic>
      <p:pic>
        <p:nvPicPr>
          <p:cNvPr id="18" name="Рисунок 17"/>
          <p:cNvPicPr>
            <a:picLocks noChangeAspect="1"/>
          </p:cNvPicPr>
          <p:nvPr/>
        </p:nvPicPr>
        <p:blipFill>
          <a:blip r:embed="rId14" cstate="email"/>
          <a:stretch>
            <a:fillRect/>
          </a:stretch>
        </p:blipFill>
        <p:spPr>
          <a:xfrm>
            <a:off x="5066222" y="4313894"/>
            <a:ext cx="1965349" cy="2591333"/>
          </a:xfrm>
          <a:prstGeom prst="rect">
            <a:avLst/>
          </a:prstGeom>
        </p:spPr>
      </p:pic>
      <p:pic>
        <p:nvPicPr>
          <p:cNvPr id="19" name="Рисунок 18"/>
          <p:cNvPicPr>
            <a:picLocks noChangeAspect="1"/>
          </p:cNvPicPr>
          <p:nvPr/>
        </p:nvPicPr>
        <p:blipFill>
          <a:blip r:embed="rId15" cstate="email"/>
          <a:stretch>
            <a:fillRect/>
          </a:stretch>
        </p:blipFill>
        <p:spPr>
          <a:xfrm>
            <a:off x="1523759" y="4201183"/>
            <a:ext cx="1729293" cy="2718328"/>
          </a:xfrm>
          <a:prstGeom prst="rect">
            <a:avLst/>
          </a:prstGeom>
        </p:spPr>
      </p:pic>
      <p:pic>
        <p:nvPicPr>
          <p:cNvPr id="20" name="Рисунок 19"/>
          <p:cNvPicPr>
            <a:picLocks noChangeAspect="1"/>
          </p:cNvPicPr>
          <p:nvPr/>
        </p:nvPicPr>
        <p:blipFill>
          <a:blip r:embed="rId16" cstate="email"/>
          <a:stretch>
            <a:fillRect/>
          </a:stretch>
        </p:blipFill>
        <p:spPr>
          <a:xfrm>
            <a:off x="3253052" y="4268997"/>
            <a:ext cx="1844256" cy="2601233"/>
          </a:xfrm>
          <a:prstGeom prst="rect">
            <a:avLst/>
          </a:prstGeom>
        </p:spPr>
      </p:pic>
      <p:sp>
        <p:nvSpPr>
          <p:cNvPr id="21" name="Табличка 20"/>
          <p:cNvSpPr/>
          <p:nvPr/>
        </p:nvSpPr>
        <p:spPr>
          <a:xfrm>
            <a:off x="-12980" y="539442"/>
            <a:ext cx="9144000" cy="5334106"/>
          </a:xfrm>
          <a:prstGeom prst="plaque">
            <a:avLst>
              <a:gd name="adj" fmla="val 17728"/>
            </a:avLst>
          </a:prstGeom>
          <a:solidFill>
            <a:schemeClr val="accent6">
              <a:lumMod val="40000"/>
              <a:lumOff val="60000"/>
            </a:schemeClr>
          </a:solidFill>
          <a:ln w="63500">
            <a:solidFill>
              <a:srgbClr val="C00000">
                <a:alpha val="9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C00000"/>
                </a:solidFill>
                <a:latin typeface="Bruskovaya" pitchFamily="34" charset="0"/>
              </a:rPr>
              <a:t>Уважаемые читатели! </a:t>
            </a:r>
          </a:p>
          <a:p>
            <a:endParaRPr lang="en-US" b="1" dirty="0">
              <a:solidFill>
                <a:srgbClr val="C00000"/>
              </a:solidFill>
              <a:latin typeface="Arial" pitchFamily="34" charset="0"/>
              <a:cs typeface="Arial" pitchFamily="34" charset="0"/>
            </a:endParaRPr>
          </a:p>
          <a:p>
            <a:r>
              <a:rPr lang="en-US" b="1" dirty="0">
                <a:solidFill>
                  <a:srgbClr val="C00000"/>
                </a:solidFill>
                <a:latin typeface="Arial" pitchFamily="34" charset="0"/>
                <a:cs typeface="Arial" pitchFamily="34" charset="0"/>
              </a:rPr>
              <a:t>   </a:t>
            </a:r>
            <a:r>
              <a:rPr lang="ru-RU" b="1" dirty="0" smtClean="0">
                <a:solidFill>
                  <a:srgbClr val="C00000"/>
                </a:solidFill>
                <a:latin typeface="Arial" pitchFamily="34" charset="0"/>
                <a:cs typeface="Arial" pitchFamily="34" charset="0"/>
              </a:rPr>
              <a:t>Предлагаем </a:t>
            </a:r>
            <a:r>
              <a:rPr lang="ru-RU" b="1" dirty="0">
                <a:solidFill>
                  <a:srgbClr val="C00000"/>
                </a:solidFill>
                <a:latin typeface="Arial" pitchFamily="34" charset="0"/>
                <a:cs typeface="Arial" pitchFamily="34" charset="0"/>
              </a:rPr>
              <a:t>вашему </a:t>
            </a:r>
            <a:r>
              <a:rPr lang="ru-RU" b="1" dirty="0" smtClean="0">
                <a:solidFill>
                  <a:srgbClr val="C00000"/>
                </a:solidFill>
                <a:latin typeface="Arial" pitchFamily="34" charset="0"/>
                <a:cs typeface="Arial" pitchFamily="34" charset="0"/>
              </a:rPr>
              <a:t>вниманию </a:t>
            </a:r>
            <a:r>
              <a:rPr lang="ru-RU" b="1" dirty="0">
                <a:solidFill>
                  <a:srgbClr val="C00000"/>
                </a:solidFill>
                <a:latin typeface="Arial" pitchFamily="34" charset="0"/>
                <a:cs typeface="Arial" pitchFamily="34" charset="0"/>
              </a:rPr>
              <a:t>виртуальную книжную выставку, посвященную творчеству Владислава Петровича </a:t>
            </a:r>
            <a:r>
              <a:rPr lang="ru-RU" b="1" dirty="0" smtClean="0">
                <a:solidFill>
                  <a:srgbClr val="C00000"/>
                </a:solidFill>
                <a:latin typeface="Arial" pitchFamily="34" charset="0"/>
                <a:cs typeface="Arial" pitchFamily="34" charset="0"/>
              </a:rPr>
              <a:t>Крапивина.</a:t>
            </a:r>
          </a:p>
          <a:p>
            <a:r>
              <a:rPr lang="ru-RU" b="1" dirty="0" smtClean="0">
                <a:solidFill>
                  <a:srgbClr val="C00000"/>
                </a:solidFill>
                <a:latin typeface="Arial" pitchFamily="34" charset="0"/>
                <a:cs typeface="Arial" pitchFamily="34" charset="0"/>
              </a:rPr>
              <a:t> </a:t>
            </a:r>
            <a:r>
              <a:rPr lang="ru-RU" b="1" dirty="0">
                <a:solidFill>
                  <a:srgbClr val="C00000"/>
                </a:solidFill>
                <a:latin typeface="Arial" pitchFamily="34" charset="0"/>
                <a:cs typeface="Arial" pitchFamily="34" charset="0"/>
              </a:rPr>
              <a:t>В 2013 году он отмечает 75 лет со дня рождения.</a:t>
            </a:r>
            <a:r>
              <a:rPr lang="en-US" b="1" dirty="0">
                <a:solidFill>
                  <a:srgbClr val="C00000"/>
                </a:solidFill>
                <a:latin typeface="Arial" pitchFamily="34" charset="0"/>
                <a:cs typeface="Arial" pitchFamily="34" charset="0"/>
              </a:rPr>
              <a:t> </a:t>
            </a:r>
            <a:endParaRPr lang="ru-RU" b="1" dirty="0" smtClean="0">
              <a:solidFill>
                <a:srgbClr val="C00000"/>
              </a:solidFill>
              <a:latin typeface="Arial" pitchFamily="34" charset="0"/>
              <a:cs typeface="Arial" pitchFamily="34" charset="0"/>
            </a:endParaRPr>
          </a:p>
          <a:p>
            <a:endParaRPr lang="ru-RU" b="1" dirty="0">
              <a:solidFill>
                <a:srgbClr val="C00000"/>
              </a:solidFill>
              <a:latin typeface="Arial" pitchFamily="34" charset="0"/>
              <a:cs typeface="Arial" pitchFamily="34" charset="0"/>
            </a:endParaRPr>
          </a:p>
          <a:p>
            <a:pPr algn="ctr"/>
            <a:r>
              <a:rPr lang="ru-RU" b="1" i="1" dirty="0">
                <a:solidFill>
                  <a:srgbClr val="C00000"/>
                </a:solidFill>
                <a:latin typeface="Arial" pitchFamily="34" charset="0"/>
                <a:cs typeface="Arial" pitchFamily="34" charset="0"/>
              </a:rPr>
              <a:t>Выставка состоит из </a:t>
            </a:r>
            <a:r>
              <a:rPr lang="ru-RU" b="1" i="1" dirty="0" smtClean="0">
                <a:solidFill>
                  <a:srgbClr val="C00000"/>
                </a:solidFill>
                <a:latin typeface="Arial" pitchFamily="34" charset="0"/>
                <a:cs typeface="Arial" pitchFamily="34" charset="0"/>
              </a:rPr>
              <a:t>4-х </a:t>
            </a:r>
            <a:r>
              <a:rPr lang="ru-RU" b="1" i="1" dirty="0">
                <a:solidFill>
                  <a:srgbClr val="C00000"/>
                </a:solidFill>
                <a:latin typeface="Arial" pitchFamily="34" charset="0"/>
                <a:cs typeface="Arial" pitchFamily="34" charset="0"/>
              </a:rPr>
              <a:t>разделов</a:t>
            </a:r>
            <a:r>
              <a:rPr lang="ru-RU" b="1" i="1" dirty="0" smtClean="0">
                <a:solidFill>
                  <a:srgbClr val="C00000"/>
                </a:solidFill>
                <a:latin typeface="Arial" pitchFamily="34" charset="0"/>
                <a:cs typeface="Arial" pitchFamily="34" charset="0"/>
              </a:rPr>
              <a:t>:</a:t>
            </a:r>
          </a:p>
          <a:p>
            <a:pPr algn="ctr"/>
            <a:endParaRPr lang="ru-RU" sz="800" b="1" i="1" dirty="0">
              <a:solidFill>
                <a:srgbClr val="C00000"/>
              </a:solidFill>
              <a:latin typeface="Arial" pitchFamily="34" charset="0"/>
              <a:cs typeface="Arial" pitchFamily="34" charset="0"/>
            </a:endParaRPr>
          </a:p>
          <a:p>
            <a:pPr marL="571500" indent="-571500">
              <a:buAutoNum type="romanUcPeriod"/>
            </a:pPr>
            <a:r>
              <a:rPr lang="ru-RU" b="1" u="sng" dirty="0" smtClean="0">
                <a:solidFill>
                  <a:srgbClr val="C00000"/>
                </a:solidFill>
                <a:latin typeface="Arial" pitchFamily="34" charset="0"/>
                <a:cs typeface="Arial" pitchFamily="34" charset="0"/>
                <a:hlinkClick r:id="rId17" action="ppaction://hlinksldjump"/>
              </a:rPr>
              <a:t>Несколько </a:t>
            </a:r>
            <a:r>
              <a:rPr lang="ru-RU" b="1" u="sng" dirty="0">
                <a:solidFill>
                  <a:srgbClr val="C00000"/>
                </a:solidFill>
                <a:latin typeface="Arial" pitchFamily="34" charset="0"/>
                <a:cs typeface="Arial" pitchFamily="34" charset="0"/>
                <a:hlinkClick r:id="rId17" action="ppaction://hlinksldjump"/>
              </a:rPr>
              <a:t>слов о </a:t>
            </a:r>
            <a:r>
              <a:rPr lang="ru-RU" b="1" u="sng" dirty="0" smtClean="0">
                <a:solidFill>
                  <a:srgbClr val="C00000"/>
                </a:solidFill>
                <a:latin typeface="Arial" pitchFamily="34" charset="0"/>
                <a:cs typeface="Arial" pitchFamily="34" charset="0"/>
                <a:hlinkClick r:id="rId17" action="ppaction://hlinksldjump"/>
              </a:rPr>
              <a:t>В.П. Крапивине</a:t>
            </a:r>
            <a:endParaRPr lang="ru-RU" b="1" u="sng" dirty="0" smtClean="0">
              <a:solidFill>
                <a:srgbClr val="C00000"/>
              </a:solidFill>
              <a:latin typeface="Arial" pitchFamily="34" charset="0"/>
              <a:cs typeface="Arial" pitchFamily="34" charset="0"/>
            </a:endParaRPr>
          </a:p>
          <a:p>
            <a:pPr marL="571500" indent="-571500">
              <a:buAutoNum type="romanUcPeriod"/>
            </a:pPr>
            <a:endParaRPr lang="ru-RU" sz="800" b="1" u="sng" dirty="0">
              <a:solidFill>
                <a:srgbClr val="C00000"/>
              </a:solidFill>
              <a:latin typeface="Arial" pitchFamily="34" charset="0"/>
              <a:cs typeface="Arial" pitchFamily="34" charset="0"/>
            </a:endParaRPr>
          </a:p>
          <a:p>
            <a:pPr marL="571500" indent="-571500">
              <a:buAutoNum type="romanUcPeriod"/>
            </a:pPr>
            <a:r>
              <a:rPr lang="ru-RU" b="1" u="sng" dirty="0" smtClean="0">
                <a:solidFill>
                  <a:srgbClr val="C00000"/>
                </a:solidFill>
                <a:latin typeface="Arial" pitchFamily="34" charset="0"/>
                <a:cs typeface="Arial" pitchFamily="34" charset="0"/>
                <a:hlinkClick r:id="rId18" action="ppaction://hlinksldjump"/>
              </a:rPr>
              <a:t>У </a:t>
            </a:r>
            <a:r>
              <a:rPr lang="ru-RU" b="1" u="sng" dirty="0">
                <a:solidFill>
                  <a:srgbClr val="C00000"/>
                </a:solidFill>
                <a:latin typeface="Arial" pitchFamily="34" charset="0"/>
                <a:cs typeface="Arial" pitchFamily="34" charset="0"/>
                <a:hlinkClick r:id="rId18" action="ppaction://hlinksldjump"/>
              </a:rPr>
              <a:t>детства смелый </a:t>
            </a:r>
            <a:r>
              <a:rPr lang="ru-RU" b="1" u="sng" dirty="0" smtClean="0">
                <a:solidFill>
                  <a:srgbClr val="C00000"/>
                </a:solidFill>
                <a:latin typeface="Arial" pitchFamily="34" charset="0"/>
                <a:cs typeface="Arial" pitchFamily="34" charset="0"/>
                <a:hlinkClick r:id="rId18" action="ppaction://hlinksldjump"/>
              </a:rPr>
              <a:t>характер</a:t>
            </a:r>
            <a:endParaRPr lang="ru-RU" b="1" u="sng" dirty="0" smtClean="0">
              <a:solidFill>
                <a:srgbClr val="C00000"/>
              </a:solidFill>
              <a:latin typeface="Arial" pitchFamily="34" charset="0"/>
              <a:cs typeface="Arial" pitchFamily="34" charset="0"/>
            </a:endParaRPr>
          </a:p>
          <a:p>
            <a:pPr marL="571500" indent="-571500">
              <a:buAutoNum type="romanUcPeriod"/>
            </a:pPr>
            <a:endParaRPr lang="ru-RU" sz="900" b="1" u="sng" dirty="0">
              <a:solidFill>
                <a:srgbClr val="C00000"/>
              </a:solidFill>
              <a:latin typeface="Arial" pitchFamily="34" charset="0"/>
              <a:cs typeface="Arial" pitchFamily="34" charset="0"/>
            </a:endParaRPr>
          </a:p>
          <a:p>
            <a:pPr marL="571500" indent="-571500">
              <a:buAutoNum type="romanUcPeriod"/>
            </a:pPr>
            <a:r>
              <a:rPr lang="ru-RU" b="1" u="sng" dirty="0" smtClean="0">
                <a:solidFill>
                  <a:srgbClr val="C00000"/>
                </a:solidFill>
                <a:latin typeface="Arial" pitchFamily="34" charset="0"/>
                <a:cs typeface="Arial" pitchFamily="34" charset="0"/>
                <a:hlinkClick r:id="rId19" action="ppaction://hlinksldjump"/>
              </a:rPr>
              <a:t>Мир </a:t>
            </a:r>
            <a:r>
              <a:rPr lang="ru-RU" b="1" u="sng" dirty="0">
                <a:solidFill>
                  <a:srgbClr val="C00000"/>
                </a:solidFill>
                <a:latin typeface="Arial" pitchFamily="34" charset="0"/>
                <a:cs typeface="Arial" pitchFamily="34" charset="0"/>
                <a:hlinkClick r:id="rId19" action="ppaction://hlinksldjump"/>
              </a:rPr>
              <a:t>Великого </a:t>
            </a:r>
            <a:r>
              <a:rPr lang="ru-RU" b="1" u="sng" dirty="0" smtClean="0">
                <a:solidFill>
                  <a:srgbClr val="C00000"/>
                </a:solidFill>
                <a:latin typeface="Arial" pitchFamily="34" charset="0"/>
                <a:cs typeface="Arial" pitchFamily="34" charset="0"/>
                <a:hlinkClick r:id="rId19" action="ppaction://hlinksldjump"/>
              </a:rPr>
              <a:t>Кристалла. </a:t>
            </a:r>
            <a:r>
              <a:rPr lang="en-US" b="1" u="sng" dirty="0" smtClean="0">
                <a:solidFill>
                  <a:srgbClr val="C00000"/>
                </a:solidFill>
                <a:latin typeface="Arial" pitchFamily="34" charset="0"/>
                <a:cs typeface="Arial" pitchFamily="34" charset="0"/>
                <a:hlinkClick r:id="rId19" action="ppaction://hlinksldjump"/>
              </a:rPr>
              <a:t>                                           </a:t>
            </a:r>
            <a:r>
              <a:rPr lang="ru-RU" b="1" u="sng" dirty="0" smtClean="0">
                <a:solidFill>
                  <a:srgbClr val="C00000"/>
                </a:solidFill>
                <a:latin typeface="Arial" pitchFamily="34" charset="0"/>
                <a:cs typeface="Arial" pitchFamily="34" charset="0"/>
                <a:hlinkClick r:id="rId19" action="ppaction://hlinksldjump"/>
              </a:rPr>
              <a:t>(</a:t>
            </a:r>
            <a:r>
              <a:rPr lang="ru-RU" b="1" u="sng" dirty="0">
                <a:solidFill>
                  <a:srgbClr val="C00000"/>
                </a:solidFill>
                <a:latin typeface="Arial" pitchFamily="34" charset="0"/>
                <a:cs typeface="Arial" pitchFamily="34" charset="0"/>
                <a:hlinkClick r:id="rId19" action="ppaction://hlinksldjump"/>
              </a:rPr>
              <a:t>фантастика в творчестве </a:t>
            </a:r>
            <a:r>
              <a:rPr lang="ru-RU" b="1" u="sng" dirty="0" smtClean="0">
                <a:solidFill>
                  <a:srgbClr val="C00000"/>
                </a:solidFill>
                <a:latin typeface="Arial" pitchFamily="34" charset="0"/>
                <a:cs typeface="Arial" pitchFamily="34" charset="0"/>
                <a:hlinkClick r:id="rId19" action="ppaction://hlinksldjump"/>
              </a:rPr>
              <a:t>В. Крапивина)</a:t>
            </a:r>
            <a:endParaRPr lang="ru-RU" b="1" u="sng" dirty="0" smtClean="0">
              <a:solidFill>
                <a:srgbClr val="C00000"/>
              </a:solidFill>
              <a:latin typeface="Arial" pitchFamily="34" charset="0"/>
              <a:cs typeface="Arial" pitchFamily="34" charset="0"/>
            </a:endParaRPr>
          </a:p>
          <a:p>
            <a:pPr marL="571500" indent="-571500">
              <a:buAutoNum type="romanUcPeriod"/>
            </a:pPr>
            <a:endParaRPr lang="ru-RU" sz="800" b="1" u="sng" dirty="0">
              <a:solidFill>
                <a:srgbClr val="C00000"/>
              </a:solidFill>
              <a:latin typeface="Arial" pitchFamily="34" charset="0"/>
              <a:cs typeface="Arial" pitchFamily="34" charset="0"/>
            </a:endParaRPr>
          </a:p>
          <a:p>
            <a:pPr marL="571500" indent="-571500">
              <a:buAutoNum type="romanUcPeriod"/>
            </a:pPr>
            <a:r>
              <a:rPr lang="ru-RU" b="1" u="sng" dirty="0" smtClean="0">
                <a:solidFill>
                  <a:srgbClr val="C00000"/>
                </a:solidFill>
                <a:latin typeface="Arial" pitchFamily="34" charset="0"/>
                <a:cs typeface="Arial" pitchFamily="34" charset="0"/>
                <a:hlinkClick r:id="rId20" action="ppaction://hlinksldjump"/>
              </a:rPr>
              <a:t>Сказки </a:t>
            </a:r>
            <a:r>
              <a:rPr lang="ru-RU" b="1" u="sng" dirty="0">
                <a:solidFill>
                  <a:srgbClr val="C00000"/>
                </a:solidFill>
                <a:latin typeface="Arial" pitchFamily="34" charset="0"/>
                <a:cs typeface="Arial" pitchFamily="34" charset="0"/>
                <a:hlinkClick r:id="rId20" action="ppaction://hlinksldjump"/>
              </a:rPr>
              <a:t>о парусах и </a:t>
            </a:r>
            <a:r>
              <a:rPr lang="ru-RU" b="1" u="sng" dirty="0" smtClean="0">
                <a:solidFill>
                  <a:srgbClr val="C00000"/>
                </a:solidFill>
                <a:latin typeface="Arial" pitchFamily="34" charset="0"/>
                <a:cs typeface="Arial" pitchFamily="34" charset="0"/>
                <a:hlinkClick r:id="rId20" action="ppaction://hlinksldjump"/>
              </a:rPr>
              <a:t>крыльях</a:t>
            </a:r>
            <a:endParaRPr lang="ru-RU" b="1" u="sng" dirty="0" smtClean="0">
              <a:solidFill>
                <a:srgbClr val="C00000"/>
              </a:solidFill>
              <a:latin typeface="Arial" pitchFamily="34" charset="0"/>
              <a:cs typeface="Arial" pitchFamily="34" charset="0"/>
            </a:endParaRPr>
          </a:p>
          <a:p>
            <a:pPr marL="571500" indent="-571500">
              <a:buAutoNum type="romanUcPeriod"/>
            </a:pPr>
            <a:endParaRPr lang="ru-RU" b="1" u="sng" dirty="0">
              <a:solidFill>
                <a:srgbClr val="C00000"/>
              </a:solidFill>
              <a:latin typeface="Arial" pitchFamily="34" charset="0"/>
              <a:cs typeface="Arial" pitchFamily="34" charset="0"/>
            </a:endParaRPr>
          </a:p>
          <a:p>
            <a:pPr marL="571500" indent="-571500"/>
            <a:endParaRPr lang="ru-RU" sz="800" b="1" dirty="0" smtClean="0">
              <a:solidFill>
                <a:srgbClr val="C00000"/>
              </a:solidFill>
              <a:latin typeface="Arial" pitchFamily="34" charset="0"/>
              <a:cs typeface="Arial" pitchFamily="34" charset="0"/>
            </a:endParaRPr>
          </a:p>
          <a:p>
            <a:pPr marL="571500" algn="ctr"/>
            <a:r>
              <a:rPr lang="ru-RU" sz="2400" b="1" dirty="0" smtClean="0">
                <a:solidFill>
                  <a:srgbClr val="C00000"/>
                </a:solidFill>
                <a:latin typeface="Arial" pitchFamily="34" charset="0"/>
                <a:cs typeface="Arial" pitchFamily="34" charset="0"/>
              </a:rPr>
              <a:t>Добро пожаловать в миры </a:t>
            </a:r>
            <a:endParaRPr lang="en-US" sz="2400" b="1" dirty="0" smtClean="0">
              <a:solidFill>
                <a:srgbClr val="C00000"/>
              </a:solidFill>
              <a:latin typeface="Arial" pitchFamily="34" charset="0"/>
              <a:cs typeface="Arial" pitchFamily="34" charset="0"/>
            </a:endParaRPr>
          </a:p>
          <a:p>
            <a:pPr marL="571500" algn="ctr"/>
            <a:r>
              <a:rPr lang="ru-RU" sz="2400" b="1" dirty="0" smtClean="0">
                <a:solidFill>
                  <a:srgbClr val="C00000"/>
                </a:solidFill>
                <a:latin typeface="Arial" pitchFamily="34" charset="0"/>
                <a:cs typeface="Arial" pitchFamily="34" charset="0"/>
              </a:rPr>
              <a:t>Владислава Крапивина!</a:t>
            </a:r>
            <a:endParaRPr lang="ru-RU" sz="2400" b="1" dirty="0">
              <a:solidFill>
                <a:srgbClr val="C00000"/>
              </a:solidFill>
              <a:latin typeface="Arial" pitchFamily="34" charset="0"/>
              <a:cs typeface="Arial" pitchFamily="34" charset="0"/>
            </a:endParaRPr>
          </a:p>
          <a:p>
            <a:pPr algn="ctr"/>
            <a:endParaRPr lang="ru-RU" b="1" dirty="0"/>
          </a:p>
        </p:txBody>
      </p:sp>
    </p:spTree>
    <p:extLst>
      <p:ext uri="{BB962C8B-B14F-4D97-AF65-F5344CB8AC3E}">
        <p14:creationId xmlns="" xmlns:p14="http://schemas.microsoft.com/office/powerpoint/2010/main" val="1232512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39999">
              <a:srgbClr val="85C2FF"/>
            </a:gs>
            <a:gs pos="70000">
              <a:srgbClr val="C4D6EB"/>
            </a:gs>
            <a:gs pos="100000">
              <a:srgbClr val="FFEBFA"/>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stretch>
            <a:fillRect/>
          </a:stretch>
        </p:blipFill>
        <p:spPr>
          <a:xfrm>
            <a:off x="214282" y="233144"/>
            <a:ext cx="1928826" cy="3056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Табличка 5"/>
          <p:cNvSpPr/>
          <p:nvPr/>
        </p:nvSpPr>
        <p:spPr>
          <a:xfrm>
            <a:off x="2357422" y="214290"/>
            <a:ext cx="6429420" cy="2928958"/>
          </a:xfrm>
          <a:prstGeom prst="plaque">
            <a:avLst/>
          </a:prstGeom>
          <a:gradFill>
            <a:gsLst>
              <a:gs pos="0">
                <a:srgbClr val="5E9EFF"/>
              </a:gs>
              <a:gs pos="39999">
                <a:srgbClr val="85C2FF"/>
              </a:gs>
              <a:gs pos="70000">
                <a:srgbClr val="C4D6EB"/>
              </a:gs>
              <a:gs pos="100000">
                <a:srgbClr val="FFEBFA"/>
              </a:gs>
            </a:gsLst>
            <a:lin ang="8100000" scaled="0"/>
          </a:gra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Крапивин, Владислав Петрович.</a:t>
            </a:r>
          </a:p>
          <a:p>
            <a:pPr algn="just"/>
            <a:r>
              <a:rPr lang="ru-RU" sz="1200" b="1" dirty="0" smtClean="0">
                <a:solidFill>
                  <a:srgbClr val="002060"/>
                </a:solidFill>
                <a:latin typeface="Arial" pitchFamily="34" charset="0"/>
                <a:cs typeface="Arial" pitchFamily="34" charset="0"/>
              </a:rPr>
              <a:t>        Рыжее знамя упрямства: романы / Владислав Петрович  Крапивин. – М. : </a:t>
            </a:r>
            <a:r>
              <a:rPr lang="ru-RU" sz="1200" b="1" dirty="0" err="1" smtClean="0">
                <a:solidFill>
                  <a:srgbClr val="002060"/>
                </a:solidFill>
                <a:latin typeface="Arial" pitchFamily="34" charset="0"/>
                <a:cs typeface="Arial" pitchFamily="34" charset="0"/>
              </a:rPr>
              <a:t>Эксмо</a:t>
            </a:r>
            <a:r>
              <a:rPr lang="ru-RU" sz="1200" b="1" dirty="0" smtClean="0">
                <a:solidFill>
                  <a:srgbClr val="002060"/>
                </a:solidFill>
                <a:latin typeface="Arial" pitchFamily="34" charset="0"/>
                <a:cs typeface="Arial" pitchFamily="34" charset="0"/>
              </a:rPr>
              <a:t>, 2006. – 634 с. – (Отцы - основатели: Русское пространство).</a:t>
            </a:r>
          </a:p>
          <a:p>
            <a:pPr algn="just"/>
            <a:endParaRPr lang="ru-RU" sz="1200" b="1" dirty="0" smtClean="0">
              <a:solidFill>
                <a:srgbClr val="002060"/>
              </a:solidFill>
              <a:latin typeface="Arial" pitchFamily="34" charset="0"/>
              <a:cs typeface="Arial" pitchFamily="34" charset="0"/>
            </a:endParaRPr>
          </a:p>
          <a:p>
            <a:pPr algn="just"/>
            <a:r>
              <a:rPr lang="ru-RU" sz="1200" b="1" dirty="0" smtClean="0">
                <a:solidFill>
                  <a:srgbClr val="002060"/>
                </a:solidFill>
                <a:latin typeface="Arial" pitchFamily="34" charset="0"/>
                <a:cs typeface="Arial" pitchFamily="34" charset="0"/>
              </a:rPr>
              <a:t>     </a:t>
            </a:r>
            <a:r>
              <a:rPr lang="ru-RU" sz="1200" b="1" i="1" dirty="0" smtClean="0">
                <a:solidFill>
                  <a:srgbClr val="002060"/>
                </a:solidFill>
                <a:latin typeface="Arial" pitchFamily="34" charset="0"/>
                <a:cs typeface="Arial" pitchFamily="34" charset="0"/>
              </a:rPr>
              <a:t>В этих школьно-реалистических романах у юных и взрослых героев немало проблем. Здесь рассказывается о сегодняшней судьбе легендарного отряда «Эспада», с которым читатель мог познакомиться в трилогии «Мальчик со шпагой» и романе «Бронзовый мальчик». В произведениях затронуты не только морально-этические проблемы, но и социальные, от которых в наше время никому не уйти.</a:t>
            </a:r>
          </a:p>
          <a:p>
            <a:endParaRPr lang="ru-RU" sz="1200" b="1" i="1" dirty="0">
              <a:solidFill>
                <a:srgbClr val="002060"/>
              </a:solidFill>
            </a:endParaRPr>
          </a:p>
        </p:txBody>
      </p:sp>
      <p:pic>
        <p:nvPicPr>
          <p:cNvPr id="7" name="Рисунок 6"/>
          <p:cNvPicPr>
            <a:picLocks noChangeAspect="1"/>
          </p:cNvPicPr>
          <p:nvPr/>
        </p:nvPicPr>
        <p:blipFill>
          <a:blip r:embed="rId3" cstate="email">
            <a:extLst>
              <a:ext uri="{BEBA8EAE-BF5A-486C-A8C5-ECC9F3942E4B}">
                <a14:imgProps xmlns="" xmlns:a14="http://schemas.microsoft.com/office/drawing/2010/main">
                  <a14:imgLayer r:embed="rId4">
                    <a14:imgEffect>
                      <a14:sharpenSoften amount="50000"/>
                    </a14:imgEffect>
                    <a14:imgEffect>
                      <a14:brightnessContrast bright="-17000" contrast="1000"/>
                    </a14:imgEffect>
                  </a14:imgLayer>
                </a14:imgProps>
              </a:ext>
            </a:extLst>
          </a:blip>
          <a:stretch>
            <a:fillRect/>
          </a:stretch>
        </p:blipFill>
        <p:spPr>
          <a:xfrm>
            <a:off x="6668005" y="3453303"/>
            <a:ext cx="2147882" cy="3096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Табличка 7"/>
          <p:cNvSpPr/>
          <p:nvPr/>
        </p:nvSpPr>
        <p:spPr>
          <a:xfrm>
            <a:off x="142844" y="3643314"/>
            <a:ext cx="6357982" cy="2928958"/>
          </a:xfrm>
          <a:prstGeom prst="plaque">
            <a:avLst/>
          </a:prstGeom>
          <a:gradFill>
            <a:gsLst>
              <a:gs pos="0">
                <a:srgbClr val="5E9EFF"/>
              </a:gs>
              <a:gs pos="39999">
                <a:srgbClr val="85C2FF"/>
              </a:gs>
              <a:gs pos="70000">
                <a:srgbClr val="C4D6EB"/>
              </a:gs>
              <a:gs pos="100000">
                <a:srgbClr val="FFEBFA"/>
              </a:gs>
            </a:gsLst>
            <a:lin ang="8100000" scaled="0"/>
          </a:gra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Крапивин, Владислав Петрович.</a:t>
            </a:r>
          </a:p>
          <a:p>
            <a:pPr algn="just"/>
            <a:r>
              <a:rPr lang="ru-RU" sz="1200" b="1" dirty="0" smtClean="0">
                <a:solidFill>
                  <a:srgbClr val="002060"/>
                </a:solidFill>
                <a:latin typeface="Arial" pitchFamily="34" charset="0"/>
                <a:cs typeface="Arial" pitchFamily="34" charset="0"/>
              </a:rPr>
              <a:t>      Синий город на Садовой / Владислав Петрович Крапивин. - Н. Новгород: </a:t>
            </a:r>
            <a:r>
              <a:rPr lang="ru-RU" sz="1200" b="1" dirty="0" err="1" smtClean="0">
                <a:solidFill>
                  <a:srgbClr val="002060"/>
                </a:solidFill>
                <a:latin typeface="Arial" pitchFamily="34" charset="0"/>
                <a:cs typeface="Arial" pitchFamily="34" charset="0"/>
              </a:rPr>
              <a:t>Нижкнига</a:t>
            </a:r>
            <a:r>
              <a:rPr lang="ru-RU" sz="1200" b="1" dirty="0" smtClean="0">
                <a:solidFill>
                  <a:srgbClr val="002060"/>
                </a:solidFill>
                <a:latin typeface="Arial" pitchFamily="34" charset="0"/>
                <a:cs typeface="Arial" pitchFamily="34" charset="0"/>
              </a:rPr>
              <a:t>, 1994. – 579 с. : ил.</a:t>
            </a:r>
          </a:p>
          <a:p>
            <a:pPr algn="just"/>
            <a:endParaRPr lang="ru-RU" sz="1200" b="1" dirty="0" smtClean="0">
              <a:solidFill>
                <a:srgbClr val="002060"/>
              </a:solidFill>
              <a:latin typeface="Arial" pitchFamily="34" charset="0"/>
              <a:cs typeface="Arial" pitchFamily="34" charset="0"/>
            </a:endParaRPr>
          </a:p>
          <a:p>
            <a:pPr algn="just"/>
            <a:r>
              <a:rPr lang="ru-RU" sz="1200" b="1" i="1" dirty="0" smtClean="0">
                <a:solidFill>
                  <a:srgbClr val="002060"/>
                </a:solidFill>
                <a:latin typeface="Arial" pitchFamily="34" charset="0"/>
                <a:cs typeface="Arial" pitchFamily="34" charset="0"/>
              </a:rPr>
              <a:t>      Главный герой - добрый, смелый, дружелюбный мальчишка. Он познакомился с очень интересной девочкой, которая во время летних каникул занималась съемкой видов родного города. Ребята решили вместе снять любительский фильм. Однако эта инициатива не находит понимания у некоторых чиновников и педагогов, и ребятам приходится отстаивать свое право говорить правду</a:t>
            </a:r>
            <a:r>
              <a:rPr lang="ru-RU" sz="1200" b="1" i="1" dirty="0" smtClean="0">
                <a:solidFill>
                  <a:srgbClr val="002060"/>
                </a:solidFill>
              </a:rPr>
              <a:t>.</a:t>
            </a:r>
          </a:p>
        </p:txBody>
      </p:sp>
    </p:spTree>
  </p:cSld>
  <p:clrMapOvr>
    <a:masterClrMapping/>
  </p:clrMapOvr>
  <p:transition spd="med">
    <p:wheel spokes="2"/>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extLst>
              <a:ext uri="{BEBA8EAE-BF5A-486C-A8C5-ECC9F3942E4B}">
                <a14:imgProps xmlns="" xmlns:a14="http://schemas.microsoft.com/office/drawing/2010/main">
                  <a14:imgLayer r:embed="rId3">
                    <a14:imgEffect>
                      <a14:sharpenSoften amount="70000"/>
                    </a14:imgEffect>
                    <a14:imgEffect>
                      <a14:brightnessContrast bright="-13000" contrast="67000"/>
                    </a14:imgEffect>
                  </a14:imgLayer>
                </a14:imgProps>
              </a:ext>
              <a:ext uri="{28A0092B-C50C-407E-A947-70E740481C1C}">
                <a14:useLocalDpi xmlns="" xmlns:a14="http://schemas.microsoft.com/office/drawing/2010/main" val="0"/>
              </a:ext>
            </a:extLst>
          </a:blip>
          <a:stretch>
            <a:fillRect/>
          </a:stretch>
        </p:blipFill>
        <p:spPr>
          <a:xfrm>
            <a:off x="357158" y="279080"/>
            <a:ext cx="1928826" cy="2942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4" cstate="email">
            <a:extLst>
              <a:ext uri="{BEBA8EAE-BF5A-486C-A8C5-ECC9F3942E4B}">
                <a14:imgProps xmlns="" xmlns:a14="http://schemas.microsoft.com/office/drawing/2010/main">
                  <a14:imgLayer r:embed="rId5">
                    <a14:imgEffect>
                      <a14:sharpenSoften amount="48000"/>
                    </a14:imgEffect>
                    <a14:imgEffect>
                      <a14:brightnessContrast bright="-6000" contrast="-24000"/>
                    </a14:imgEffect>
                  </a14:imgLayer>
                </a14:imgProps>
              </a:ext>
            </a:extLst>
          </a:blip>
          <a:stretch>
            <a:fillRect/>
          </a:stretch>
        </p:blipFill>
        <p:spPr>
          <a:xfrm>
            <a:off x="357158" y="3500438"/>
            <a:ext cx="1908651" cy="3013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Блок-схема: документ 7"/>
          <p:cNvSpPr/>
          <p:nvPr/>
        </p:nvSpPr>
        <p:spPr>
          <a:xfrm>
            <a:off x="2581162" y="257447"/>
            <a:ext cx="6277117" cy="2519184"/>
          </a:xfrm>
          <a:prstGeom prst="flowChartDocument">
            <a:avLst/>
          </a:prstGeom>
          <a:solidFill>
            <a:schemeClr val="accent6">
              <a:lumMod val="20000"/>
              <a:lumOff val="80000"/>
            </a:scheme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b="1" dirty="0" smtClean="0">
                <a:solidFill>
                  <a:srgbClr val="C00000"/>
                </a:solidFill>
                <a:latin typeface="Arial" pitchFamily="34" charset="0"/>
                <a:cs typeface="Arial" pitchFamily="34" charset="0"/>
              </a:rPr>
              <a:t>Крапивин, Владислав Петрович.</a:t>
            </a:r>
          </a:p>
          <a:p>
            <a:pPr algn="just"/>
            <a:r>
              <a:rPr lang="ru-RU" sz="1200" b="1" dirty="0" smtClean="0">
                <a:solidFill>
                  <a:srgbClr val="C00000"/>
                </a:solidFill>
                <a:latin typeface="Arial" pitchFamily="34" charset="0"/>
                <a:cs typeface="Arial" pitchFamily="34" charset="0"/>
              </a:rPr>
              <a:t>        Та сторона, где ветер: повесть / Владислав Петрович  Крапивин. – М. : Дет. лит., 2010. – 377 с. : ил. – (Школьная библиотека).</a:t>
            </a:r>
          </a:p>
          <a:p>
            <a:pPr algn="just"/>
            <a:endParaRPr lang="ru-RU" sz="1200" b="1" dirty="0" smtClean="0">
              <a:solidFill>
                <a:srgbClr val="C00000"/>
              </a:solidFill>
              <a:latin typeface="Arial" pitchFamily="34" charset="0"/>
              <a:cs typeface="Arial" pitchFamily="34" charset="0"/>
            </a:endParaRPr>
          </a:p>
          <a:p>
            <a:pPr algn="just"/>
            <a:r>
              <a:rPr lang="ru-RU" sz="1200" b="1" dirty="0" smtClean="0">
                <a:solidFill>
                  <a:srgbClr val="C00000"/>
                </a:solidFill>
                <a:latin typeface="Arial" pitchFamily="34" charset="0"/>
                <a:cs typeface="Arial" pitchFamily="34" charset="0"/>
              </a:rPr>
              <a:t>	</a:t>
            </a:r>
            <a:r>
              <a:rPr lang="ru-RU" sz="1200" b="1" i="1" dirty="0" smtClean="0">
                <a:solidFill>
                  <a:srgbClr val="C00000"/>
                </a:solidFill>
                <a:latin typeface="Arial" pitchFamily="34" charset="0"/>
                <a:cs typeface="Arial" pitchFamily="34" charset="0"/>
              </a:rPr>
              <a:t>Можно сказать, что «та сторона, где ветер» - это сторона, в которой живет Детство. Главные герои этой удивительной повести живут в обычном мире, их заботят школьные оценки, игры, соревнования по запусканию змеев. Но когда нужно выручить кого-то, кто попал  в беду, они не пожалеют собственной жизни.</a:t>
            </a:r>
            <a:endParaRPr lang="ru-RU" sz="1200" b="1" i="1" dirty="0">
              <a:solidFill>
                <a:srgbClr val="C00000"/>
              </a:solidFill>
              <a:latin typeface="Arial" pitchFamily="34" charset="0"/>
              <a:cs typeface="Arial" pitchFamily="34" charset="0"/>
            </a:endParaRPr>
          </a:p>
        </p:txBody>
      </p:sp>
      <p:sp>
        <p:nvSpPr>
          <p:cNvPr id="9" name="Блок-схема: документ 8"/>
          <p:cNvSpPr/>
          <p:nvPr/>
        </p:nvSpPr>
        <p:spPr>
          <a:xfrm>
            <a:off x="2571736" y="3491011"/>
            <a:ext cx="6286544" cy="3143272"/>
          </a:xfrm>
          <a:prstGeom prst="flowChartDocument">
            <a:avLst/>
          </a:prstGeom>
          <a:solidFill>
            <a:schemeClr val="accent6">
              <a:lumMod val="20000"/>
              <a:lumOff val="80000"/>
            </a:scheme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200" b="1" dirty="0" smtClean="0">
              <a:solidFill>
                <a:srgbClr val="C00000"/>
              </a:solidFill>
              <a:latin typeface="Arial" pitchFamily="34" charset="0"/>
              <a:cs typeface="Arial" pitchFamily="34" charset="0"/>
            </a:endParaRPr>
          </a:p>
          <a:p>
            <a:pPr algn="just"/>
            <a:r>
              <a:rPr lang="ru-RU" sz="1200" b="1" dirty="0" smtClean="0">
                <a:solidFill>
                  <a:srgbClr val="C00000"/>
                </a:solidFill>
                <a:latin typeface="Arial" pitchFamily="34" charset="0"/>
                <a:cs typeface="Arial" pitchFamily="34" charset="0"/>
              </a:rPr>
              <a:t>Крапивин, Владислав Петрович.</a:t>
            </a:r>
          </a:p>
          <a:p>
            <a:pPr algn="just"/>
            <a:r>
              <a:rPr lang="ru-RU" sz="1200" b="1" dirty="0" smtClean="0">
                <a:solidFill>
                  <a:srgbClr val="C00000"/>
                </a:solidFill>
                <a:latin typeface="Arial" pitchFamily="34" charset="0"/>
                <a:cs typeface="Arial" pitchFamily="34" charset="0"/>
              </a:rPr>
              <a:t>        Тень каравеллы: повести / Владислав Петрович Крапивин. – М. : </a:t>
            </a:r>
            <a:r>
              <a:rPr lang="ru-RU" sz="1200" b="1" dirty="0" err="1" smtClean="0">
                <a:solidFill>
                  <a:srgbClr val="C00000"/>
                </a:solidFill>
                <a:latin typeface="Arial" pitchFamily="34" charset="0"/>
                <a:cs typeface="Arial" pitchFamily="34" charset="0"/>
              </a:rPr>
              <a:t>Эксмо</a:t>
            </a:r>
            <a:r>
              <a:rPr lang="ru-RU" sz="1200" b="1" dirty="0" smtClean="0">
                <a:solidFill>
                  <a:srgbClr val="C00000"/>
                </a:solidFill>
                <a:latin typeface="Arial" pitchFamily="34" charset="0"/>
                <a:cs typeface="Arial" pitchFamily="34" charset="0"/>
              </a:rPr>
              <a:t>, 2006. – 699 с. – (Отцы - основатели: Русское пространство). </a:t>
            </a:r>
          </a:p>
          <a:p>
            <a:pPr algn="just"/>
            <a:endParaRPr lang="ru-RU" sz="1200" b="1" dirty="0" smtClean="0">
              <a:solidFill>
                <a:srgbClr val="C00000"/>
              </a:solidFill>
              <a:latin typeface="Arial" pitchFamily="34" charset="0"/>
              <a:cs typeface="Arial" pitchFamily="34" charset="0"/>
            </a:endParaRPr>
          </a:p>
          <a:p>
            <a:pPr algn="just"/>
            <a:r>
              <a:rPr lang="ru-RU" sz="1200" b="1" dirty="0" smtClean="0">
                <a:solidFill>
                  <a:srgbClr val="C00000"/>
                </a:solidFill>
                <a:latin typeface="Arial" pitchFamily="34" charset="0"/>
                <a:cs typeface="Arial" pitchFamily="34" charset="0"/>
              </a:rPr>
              <a:t>	</a:t>
            </a:r>
            <a:r>
              <a:rPr lang="ru-RU" sz="1200" b="1" i="1" dirty="0" smtClean="0">
                <a:solidFill>
                  <a:srgbClr val="C00000"/>
                </a:solidFill>
                <a:latin typeface="Arial" pitchFamily="34" charset="0"/>
                <a:cs typeface="Arial" pitchFamily="34" charset="0"/>
              </a:rPr>
              <a:t>Владислав Крапивин – ребенок военной поры. Поэтому у него так много реалистических повестей о ребятах с нелегким военным и послевоенным детством. Однако среди трудностей мальчишки находят время для удивительных игр-путешествий по материкам и океанам старой карты при помощи вырезанной из бумаги каравеллы. Эти повести – о тяге к приключениям и неизведанным мирам, об умении разглядеть удивительное за обычным оконным переплетом.</a:t>
            </a:r>
            <a:endParaRPr lang="ru-RU" sz="1200" b="1" i="1" dirty="0">
              <a:solidFill>
                <a:srgbClr val="C00000"/>
              </a:solidFill>
              <a:latin typeface="Arial" pitchFamily="34" charset="0"/>
              <a:cs typeface="Arial" pitchFamily="34" charset="0"/>
            </a:endParaRPr>
          </a:p>
        </p:txBody>
      </p:sp>
    </p:spTree>
  </p:cSld>
  <p:clrMapOvr>
    <a:masterClrMapping/>
  </p:clrMapOvr>
  <p:transition spd="med">
    <p:blind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714480" y="285728"/>
            <a:ext cx="7215238" cy="1714512"/>
          </a:xfrm>
        </p:spPr>
        <p:txBody>
          <a:bodyPr>
            <a:noAutofit/>
          </a:bodyPr>
          <a:lstStyle/>
          <a:p>
            <a:r>
              <a:rPr lang="en-US" sz="2800" dirty="0" smtClean="0"/>
              <a:t/>
            </a:r>
            <a:br>
              <a:rPr lang="en-US" sz="2800" dirty="0" smtClean="0"/>
            </a:br>
            <a:r>
              <a:rPr lang="ru-RU" sz="2800" dirty="0" smtClean="0">
                <a:latin typeface="Arial Black" pitchFamily="34" charset="0"/>
              </a:rPr>
              <a:t>II</a:t>
            </a:r>
            <a:r>
              <a:rPr lang="en-US" sz="2800" dirty="0" smtClean="0">
                <a:latin typeface="Arial Black" pitchFamily="34" charset="0"/>
              </a:rPr>
              <a:t>I</a:t>
            </a:r>
            <a:r>
              <a:rPr lang="ru-RU" sz="2800" dirty="0" smtClean="0">
                <a:latin typeface="Arial Black" pitchFamily="34" charset="0"/>
              </a:rPr>
              <a:t>. Мир Великого Кристалла. Фантастика в творчестве</a:t>
            </a:r>
            <a:br>
              <a:rPr lang="ru-RU" sz="2800" dirty="0" smtClean="0">
                <a:latin typeface="Arial Black" pitchFamily="34" charset="0"/>
              </a:rPr>
            </a:br>
            <a:r>
              <a:rPr lang="ru-RU" sz="2800" dirty="0" smtClean="0">
                <a:latin typeface="Arial Black" pitchFamily="34" charset="0"/>
              </a:rPr>
              <a:t> В. Крапивина </a:t>
            </a:r>
            <a:br>
              <a:rPr lang="ru-RU" sz="2800" dirty="0" smtClean="0">
                <a:latin typeface="Arial Black" pitchFamily="34" charset="0"/>
              </a:rPr>
            </a:br>
            <a:endParaRPr lang="ru-RU" sz="2800" dirty="0">
              <a:latin typeface="Arial Black" pitchFamily="34" charset="0"/>
            </a:endParaRPr>
          </a:p>
        </p:txBody>
      </p:sp>
      <p:sp>
        <p:nvSpPr>
          <p:cNvPr id="7" name="Загнутый угол 6"/>
          <p:cNvSpPr/>
          <p:nvPr/>
        </p:nvSpPr>
        <p:spPr>
          <a:xfrm>
            <a:off x="285720" y="2928934"/>
            <a:ext cx="6072230" cy="3071834"/>
          </a:xfrm>
          <a:prstGeom prst="foldedCorner">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smtClean="0">
              <a:solidFill>
                <a:srgbClr val="C00000"/>
              </a:solidFill>
            </a:endParaRPr>
          </a:p>
          <a:p>
            <a:r>
              <a:rPr lang="ru-RU" b="1" dirty="0" smtClean="0">
                <a:solidFill>
                  <a:srgbClr val="C00000"/>
                </a:solidFill>
              </a:rPr>
              <a:t>«Тогда, в будущем, каждый сможет летать, причем стремительно – на миллионы километров за миг. Люди смогут разговаривать друг с другом на любом расстоянии и значит, всегда быть вместе. Не будет одиноких. Никто не сможет лишить другого свободы… И у каждого будет добрый дом во Вселенной, куда можно возвратиться с дороги… Это не мечта, а просто будущее».</a:t>
            </a:r>
            <a:endParaRPr lang="en-US" b="1" dirty="0" smtClean="0">
              <a:solidFill>
                <a:srgbClr val="C00000"/>
              </a:solidFill>
            </a:endParaRPr>
          </a:p>
          <a:p>
            <a:endParaRPr lang="en-US" b="1" dirty="0" smtClean="0">
              <a:solidFill>
                <a:srgbClr val="C00000"/>
              </a:solidFill>
            </a:endParaRPr>
          </a:p>
          <a:p>
            <a:r>
              <a:rPr lang="en-US" b="1" dirty="0" smtClean="0">
                <a:solidFill>
                  <a:srgbClr val="C00000"/>
                </a:solidFill>
              </a:rPr>
              <a:t>                          </a:t>
            </a:r>
            <a:r>
              <a:rPr lang="ru-RU" b="1" dirty="0" smtClean="0">
                <a:solidFill>
                  <a:srgbClr val="C00000"/>
                </a:solidFill>
              </a:rPr>
              <a:t> В. Крапивин. «Выстрел с монитора».</a:t>
            </a:r>
            <a:endParaRPr lang="ru-RU" b="1" dirty="0">
              <a:solidFill>
                <a:srgbClr val="C00000"/>
              </a:solidFill>
            </a:endParaRPr>
          </a:p>
        </p:txBody>
      </p:sp>
    </p:spTree>
  </p:cSld>
  <p:clrMapOvr>
    <a:masterClrMapping/>
  </p:clrMapOvr>
  <p:transition spd="med">
    <p:wheel spokes="8"/>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srcRect/>
          <a:stretch>
            <a:fillRect/>
          </a:stretch>
        </p:blipFill>
        <p:spPr bwMode="auto">
          <a:xfrm>
            <a:off x="4500562" y="0"/>
            <a:ext cx="4786314" cy="6858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email"/>
          <a:srcRect/>
          <a:stretch>
            <a:fillRect/>
          </a:stretch>
        </p:blipFill>
        <p:spPr bwMode="auto">
          <a:xfrm>
            <a:off x="0" y="0"/>
            <a:ext cx="4500562" cy="6858000"/>
          </a:xfrm>
          <a:prstGeom prst="rect">
            <a:avLst/>
          </a:prstGeom>
          <a:noFill/>
          <a:ln w="9525">
            <a:noFill/>
            <a:miter lim="800000"/>
            <a:headEnd/>
            <a:tailEnd/>
          </a:ln>
          <a:effectLst/>
        </p:spPr>
      </p:pic>
      <p:sp>
        <p:nvSpPr>
          <p:cNvPr id="3" name="Дата 2"/>
          <p:cNvSpPr>
            <a:spLocks noGrp="1"/>
          </p:cNvSpPr>
          <p:nvPr>
            <p:ph type="dt" sz="half" idx="10"/>
          </p:nvPr>
        </p:nvSpPr>
        <p:spPr/>
        <p:txBody>
          <a:bodyPr/>
          <a:lstStyle/>
          <a:p>
            <a:fld id="{5378C771-30E3-449F-A647-715722B30996}" type="datetime1">
              <a:rPr lang="ru-RU" smtClean="0"/>
              <a:pPr/>
              <a:t>26.03.2013</a:t>
            </a:fld>
            <a:endParaRPr lang="ru-RU"/>
          </a:p>
        </p:txBody>
      </p:sp>
      <p:sp>
        <p:nvSpPr>
          <p:cNvPr id="4" name="Нижний колонтитул 3"/>
          <p:cNvSpPr>
            <a:spLocks noGrp="1"/>
          </p:cNvSpPr>
          <p:nvPr>
            <p:ph type="ftr" sz="quarter" idx="11"/>
          </p:nvPr>
        </p:nvSpPr>
        <p:spPr/>
        <p:txBody>
          <a:bodyPr/>
          <a:lstStyle/>
          <a:p>
            <a:r>
              <a:rPr lang="ru-RU" smtClean="0"/>
              <a:t>© Allisy</a:t>
            </a:r>
            <a:endParaRPr lang="ru-RU"/>
          </a:p>
        </p:txBody>
      </p:sp>
      <p:sp>
        <p:nvSpPr>
          <p:cNvPr id="5" name="Номер слайда 4"/>
          <p:cNvSpPr>
            <a:spLocks noGrp="1"/>
          </p:cNvSpPr>
          <p:nvPr>
            <p:ph type="sldNum" sz="quarter" idx="12"/>
          </p:nvPr>
        </p:nvSpPr>
        <p:spPr/>
        <p:txBody>
          <a:bodyPr/>
          <a:lstStyle/>
          <a:p>
            <a:fld id="{C5856135-9033-4B58-9F82-4C8640415463}" type="slidenum">
              <a:rPr lang="ru-RU" smtClean="0"/>
              <a:pPr/>
              <a:t>23</a:t>
            </a:fld>
            <a:endParaRPr lang="ru-RU" dirty="0"/>
          </a:p>
        </p:txBody>
      </p:sp>
      <p:sp>
        <p:nvSpPr>
          <p:cNvPr id="6" name="Прямоугольник 5"/>
          <p:cNvSpPr/>
          <p:nvPr/>
        </p:nvSpPr>
        <p:spPr>
          <a:xfrm>
            <a:off x="500034" y="500043"/>
            <a:ext cx="8001056" cy="369332"/>
          </a:xfrm>
          <a:prstGeom prst="rect">
            <a:avLst/>
          </a:prstGeom>
        </p:spPr>
        <p:txBody>
          <a:bodyPr wrap="square">
            <a:spAutoFit/>
          </a:bodyPr>
          <a:lstStyle/>
          <a:p>
            <a:r>
              <a:rPr lang="ru-RU" b="1" dirty="0" smtClean="0"/>
              <a:t>	</a:t>
            </a:r>
            <a:endParaRPr lang="ru-RU" b="1" dirty="0"/>
          </a:p>
        </p:txBody>
      </p:sp>
      <p:sp>
        <p:nvSpPr>
          <p:cNvPr id="15" name="Прямоугольник с двумя скругленными противолежащими углами 14"/>
          <p:cNvSpPr/>
          <p:nvPr/>
        </p:nvSpPr>
        <p:spPr>
          <a:xfrm>
            <a:off x="142844" y="214290"/>
            <a:ext cx="4500594" cy="6500858"/>
          </a:xfrm>
          <a:prstGeom prst="round2DiagRect">
            <a:avLst/>
          </a:prstGeom>
          <a:solidFill>
            <a:schemeClr val="accent5">
              <a:lumMod val="20000"/>
              <a:lumOff val="80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rgbClr val="002060"/>
                </a:solidFill>
              </a:rPr>
              <a:t>          </a:t>
            </a:r>
            <a:r>
              <a:rPr lang="ru-RU" sz="1400" b="1" dirty="0" smtClean="0">
                <a:solidFill>
                  <a:srgbClr val="002060"/>
                </a:solidFill>
                <a:latin typeface="Arial" pitchFamily="34" charset="0"/>
                <a:cs typeface="Arial" pitchFamily="34" charset="0"/>
              </a:rPr>
              <a:t>В конце 80-х – начале 90-х годов в творчестве Крапивина происходит поворот в сторону условного, </a:t>
            </a:r>
            <a:r>
              <a:rPr lang="ru-RU" sz="1400" b="1" dirty="0" err="1" smtClean="0">
                <a:solidFill>
                  <a:srgbClr val="002060"/>
                </a:solidFill>
                <a:latin typeface="Arial" pitchFamily="34" charset="0"/>
                <a:cs typeface="Arial" pitchFamily="34" charset="0"/>
              </a:rPr>
              <a:t>мифо-притчевого</a:t>
            </a:r>
            <a:r>
              <a:rPr lang="ru-RU" sz="1400" b="1" dirty="0" smtClean="0">
                <a:solidFill>
                  <a:srgbClr val="002060"/>
                </a:solidFill>
                <a:latin typeface="Arial" pitchFamily="34" charset="0"/>
                <a:cs typeface="Arial" pitchFamily="34" charset="0"/>
              </a:rPr>
              <a:t> типа отражения действительности. С помощью приемов фантастики, мифа, притчи, аллегории, даже мистики писатель говорит о насущных проблемах современности, из-за которых страдают в первую очередь дети, самая незащищенная часть населения. </a:t>
            </a:r>
          </a:p>
          <a:p>
            <a:pPr algn="just"/>
            <a:r>
              <a:rPr lang="ru-RU" sz="1400" b="1" dirty="0" smtClean="0">
                <a:solidFill>
                  <a:srgbClr val="002060"/>
                </a:solidFill>
                <a:latin typeface="Arial" pitchFamily="34" charset="0"/>
                <a:cs typeface="Arial" pitchFamily="34" charset="0"/>
              </a:rPr>
              <a:t>В романе «Голубятня на желтой поляне», начатом еще в 1971 году, а вышедшем в перестроечное время, Крапивин не только обличает тоталитарную систему «тех, которые велят», но и говорит о том, что детей - и одаренных, и обычных - надо защищать. Тема защиты детства станет ведущей в фантастической прозе Крапивина, начиная с повести «Выстрел с монитора» до пронзительного романа «Помоги мне в пути», которые вышли в начале 90-х годов. В этих книгах, помимо острой социальной проблематики, писатель затрагивает вечные темы дружбы, понимания, общения между людьми; также он создает целую космогоническую систему, составившую философскую основу цикла о Великом Кристалле.</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chemeClr val="accent6">
                <a:lumMod val="75000"/>
              </a:schemeClr>
            </a:gs>
            <a:gs pos="25000">
              <a:srgbClr val="FF6633"/>
            </a:gs>
            <a:gs pos="50000">
              <a:srgbClr val="FFFF00"/>
            </a:gs>
            <a:gs pos="75000">
              <a:srgbClr val="01A78F"/>
            </a:gs>
            <a:gs pos="100000">
              <a:srgbClr val="3366FF"/>
            </a:gs>
          </a:gsLst>
          <a:lin ang="13500000" scaled="1"/>
          <a:tileRect/>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0" y="56562"/>
            <a:ext cx="4266915" cy="6715148"/>
          </a:xfrm>
          <a:prstGeom prst="rect">
            <a:avLst/>
          </a:prstGeom>
          <a:noFill/>
          <a:ln w="9525">
            <a:noFill/>
            <a:miter lim="800000"/>
            <a:headEnd/>
            <a:tailEnd/>
          </a:ln>
          <a:effectLst/>
        </p:spPr>
      </p:pic>
      <p:grpSp>
        <p:nvGrpSpPr>
          <p:cNvPr id="6" name="Группа 5"/>
          <p:cNvGrpSpPr/>
          <p:nvPr/>
        </p:nvGrpSpPr>
        <p:grpSpPr>
          <a:xfrm>
            <a:off x="4286248" y="357166"/>
            <a:ext cx="4857752" cy="5929378"/>
            <a:chOff x="4071966" y="0"/>
            <a:chExt cx="4857752" cy="5929378"/>
          </a:xfrm>
        </p:grpSpPr>
        <p:sp>
          <p:nvSpPr>
            <p:cNvPr id="7" name="Прямоугольник с двумя вырезанными противолежащими углами 6"/>
            <p:cNvSpPr/>
            <p:nvPr/>
          </p:nvSpPr>
          <p:spPr>
            <a:xfrm>
              <a:off x="4143404" y="0"/>
              <a:ext cx="4643470" cy="5929378"/>
            </a:xfrm>
            <a:prstGeom prst="snip2DiagRect">
              <a:avLst>
                <a:gd name="adj1" fmla="val 3585"/>
                <a:gd name="adj2" fmla="val 16667"/>
              </a:avLst>
            </a:prstGeom>
            <a:solidFill>
              <a:schemeClr val="accent6">
                <a:lumMod val="40000"/>
                <a:lumOff val="60000"/>
              </a:scheme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4071966" y="214290"/>
              <a:ext cx="4857752" cy="5478423"/>
            </a:xfrm>
            <a:prstGeom prst="rect">
              <a:avLst/>
            </a:prstGeom>
          </p:spPr>
          <p:txBody>
            <a:bodyPr wrap="square">
              <a:spAutoFit/>
            </a:bodyPr>
            <a:lstStyle/>
            <a:p>
              <a:pPr algn="ctr"/>
              <a:endParaRPr lang="ru-RU" sz="1400" b="1" dirty="0" smtClean="0">
                <a:solidFill>
                  <a:srgbClr val="C00000"/>
                </a:solidFill>
              </a:endParaRPr>
            </a:p>
            <a:p>
              <a:endParaRPr lang="ru-RU" sz="1400" b="1" dirty="0" smtClean="0">
                <a:solidFill>
                  <a:srgbClr val="C00000"/>
                </a:solidFill>
                <a:latin typeface="Arial" pitchFamily="34" charset="0"/>
                <a:cs typeface="Arial" pitchFamily="34" charset="0"/>
              </a:endParaRPr>
            </a:p>
            <a:p>
              <a:pPr algn="ctr"/>
              <a:r>
                <a:rPr lang="ru-RU" sz="1400" b="1" dirty="0" smtClean="0">
                  <a:solidFill>
                    <a:srgbClr val="C00000"/>
                  </a:solidFill>
                  <a:latin typeface="Arial" pitchFamily="34" charset="0"/>
                  <a:cs typeface="Arial" pitchFamily="34" charset="0"/>
                </a:rPr>
                <a:t>     Мир Великого Кристалла – это бесконечное множество обитаемых вселенных, соприкасающихся друг с другом </a:t>
              </a:r>
            </a:p>
            <a:p>
              <a:pPr algn="ctr"/>
              <a:r>
                <a:rPr lang="ru-RU" sz="1400" b="1" dirty="0" smtClean="0">
                  <a:solidFill>
                    <a:srgbClr val="C00000"/>
                  </a:solidFill>
                  <a:latin typeface="Arial" pitchFamily="34" charset="0"/>
                  <a:cs typeface="Arial" pitchFamily="34" charset="0"/>
                </a:rPr>
                <a:t>в определенных точках времени и пространства, что дает возможность героям книг проникать из одной вселенной в другую не с помощью громоздкой техники, а силой воли и души. Весь Великий Кристалл принадлежит прежде всего детям, потому что именно они способны выйти за рамки косных представлений о мире и пространстве и искать друзей в иных мирах. Они путешествуют по некой Дороге, которая проходит сквозь все грани-вселенные Великого Кристалла, ищут друзей, борются с врагами, стремятся к Дому – символу защищенности, доброты, родительской любви, то есть всего того, чего так порой не хватает детям. Взрослые не способны переходить грани Кристалла и путешествовать; по мнению Крапивина, взрослые утратили незамутненное, детское видение мира, слишком погрязли в житейских заботах.</a:t>
              </a:r>
            </a:p>
            <a:p>
              <a:pPr algn="ctr"/>
              <a:endParaRPr lang="ru-RU" sz="1400" b="1" dirty="0" smtClean="0">
                <a:solidFill>
                  <a:srgbClr val="C00000"/>
                </a:solidFill>
              </a:endParaRPr>
            </a:p>
            <a:p>
              <a:pPr algn="ctr"/>
              <a:r>
                <a:rPr lang="ru-RU" sz="1400" b="1" dirty="0" smtClean="0">
                  <a:solidFill>
                    <a:srgbClr val="C00000"/>
                  </a:solidFill>
                </a:rPr>
                <a:t>	</a:t>
              </a:r>
              <a:endParaRPr lang="ru-RU" sz="1400" b="1" dirty="0">
                <a:solidFill>
                  <a:srgbClr val="C00000"/>
                </a:solidFill>
              </a:endParaRPr>
            </a:p>
          </p:txBody>
        </p:sp>
      </p:grpSp>
    </p:spTree>
  </p:cSld>
  <p:clrMapOvr>
    <a:masterClrMapping/>
  </p:clrMapOvr>
  <p:transition spd="med">
    <p:wheel spokes="3"/>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D050">
            <a:alpha val="52000"/>
          </a:srgb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6" name="Облако 5"/>
          <p:cNvSpPr/>
          <p:nvPr/>
        </p:nvSpPr>
        <p:spPr>
          <a:xfrm rot="20948841">
            <a:off x="432267" y="2349319"/>
            <a:ext cx="6333693" cy="3675973"/>
          </a:xfrm>
          <a:prstGeom prst="cloud">
            <a:avLst/>
          </a:prstGeom>
          <a:solidFill>
            <a:schemeClr val="accent3">
              <a:lumMod val="40000"/>
              <a:lumOff val="60000"/>
            </a:schemeClr>
          </a:solidFill>
          <a:ln>
            <a:solidFill>
              <a:srgbClr val="368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                  </a:t>
            </a:r>
          </a:p>
          <a:p>
            <a:pPr algn="ctr"/>
            <a:endParaRPr lang="ru-RU" sz="1600" b="1" dirty="0" smtClean="0">
              <a:solidFill>
                <a:schemeClr val="tx1"/>
              </a:solidFill>
            </a:endParaRPr>
          </a:p>
          <a:p>
            <a:r>
              <a:rPr lang="ru-RU" sz="1400" b="1" dirty="0" smtClean="0">
                <a:solidFill>
                  <a:srgbClr val="006600"/>
                </a:solidFill>
                <a:latin typeface="Arial" pitchFamily="34" charset="0"/>
                <a:cs typeface="Arial" pitchFamily="34" charset="0"/>
              </a:rPr>
              <a:t>Крапивин создает </a:t>
            </a:r>
            <a:r>
              <a:rPr lang="ru-RU" sz="1400" b="1" i="1" dirty="0" smtClean="0">
                <a:solidFill>
                  <a:srgbClr val="006600"/>
                </a:solidFill>
                <a:latin typeface="Arial" pitchFamily="34" charset="0"/>
                <a:cs typeface="Arial" pitchFamily="34" charset="0"/>
              </a:rPr>
              <a:t>Командоров - </a:t>
            </a:r>
            <a:r>
              <a:rPr lang="ru-RU" sz="1400" b="1" dirty="0" smtClean="0">
                <a:solidFill>
                  <a:srgbClr val="006600"/>
                </a:solidFill>
                <a:latin typeface="Arial" pitchFamily="34" charset="0"/>
                <a:cs typeface="Arial" pitchFamily="34" charset="0"/>
              </a:rPr>
              <a:t>общину </a:t>
            </a:r>
            <a:endParaRPr lang="ru-RU" sz="1400" b="1" i="1" dirty="0" smtClean="0">
              <a:solidFill>
                <a:srgbClr val="006600"/>
              </a:solidFill>
              <a:latin typeface="Arial" pitchFamily="34" charset="0"/>
              <a:cs typeface="Arial" pitchFamily="34" charset="0"/>
            </a:endParaRPr>
          </a:p>
          <a:p>
            <a:pPr algn="ctr"/>
            <a:r>
              <a:rPr lang="ru-RU" sz="1400" b="1" dirty="0" smtClean="0">
                <a:solidFill>
                  <a:srgbClr val="006600"/>
                </a:solidFill>
                <a:latin typeface="Arial" pitchFamily="34" charset="0"/>
                <a:cs typeface="Arial" pitchFamily="34" charset="0"/>
              </a:rPr>
              <a:t>       взрослых людей, которые встают на защиту детства, спасают детей не только от реальных врагов, но и от жестоких перипетий  судьбы. </a:t>
            </a:r>
          </a:p>
          <a:p>
            <a:pPr algn="ctr"/>
            <a:r>
              <a:rPr lang="ru-RU" sz="1400" b="1" dirty="0" smtClean="0">
                <a:solidFill>
                  <a:srgbClr val="006600"/>
                </a:solidFill>
                <a:latin typeface="Arial" pitchFamily="34" charset="0"/>
                <a:cs typeface="Arial" pitchFamily="34" charset="0"/>
              </a:rPr>
              <a:t>Созданный философско-художественный мир Великого Кристалла в современной русской детской литературе по-своему уникален объемностью,  детальной проработкой, однородностью мировосприятия.</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rgbClr val="DDEBCF">
                <a:alpha val="15000"/>
              </a:srgbClr>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stretch>
            <a:fillRect/>
          </a:stretch>
        </p:blipFill>
        <p:spPr>
          <a:xfrm>
            <a:off x="214282" y="428604"/>
            <a:ext cx="1587511" cy="2500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Табличка 5"/>
          <p:cNvSpPr/>
          <p:nvPr/>
        </p:nvSpPr>
        <p:spPr>
          <a:xfrm>
            <a:off x="1928794" y="142852"/>
            <a:ext cx="7072362" cy="3143320"/>
          </a:xfrm>
          <a:prstGeom prst="plaque">
            <a:avLst/>
          </a:prstGeom>
          <a:solidFill>
            <a:schemeClr val="accent3">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b="1" dirty="0" smtClean="0">
                <a:solidFill>
                  <a:srgbClr val="006600"/>
                </a:solidFill>
                <a:latin typeface="Arial" pitchFamily="34" charset="0"/>
                <a:cs typeface="Arial" pitchFamily="34" charset="0"/>
              </a:rPr>
              <a:t>   </a:t>
            </a:r>
          </a:p>
          <a:p>
            <a:pPr algn="just"/>
            <a:r>
              <a:rPr lang="ru-RU" sz="1200" b="1" dirty="0" smtClean="0">
                <a:solidFill>
                  <a:srgbClr val="006600"/>
                </a:solidFill>
                <a:latin typeface="Arial" pitchFamily="34" charset="0"/>
                <a:cs typeface="Arial" pitchFamily="34" charset="0"/>
              </a:rPr>
              <a:t>Крапивин,  Владислав Петрович.</a:t>
            </a:r>
          </a:p>
          <a:p>
            <a:pPr algn="just"/>
            <a:r>
              <a:rPr lang="ru-RU" sz="1200" b="1" dirty="0" smtClean="0">
                <a:solidFill>
                  <a:srgbClr val="006600"/>
                </a:solidFill>
                <a:latin typeface="Arial" pitchFamily="34" charset="0"/>
                <a:cs typeface="Arial" pitchFamily="34" charset="0"/>
              </a:rPr>
              <a:t>        Ампула Грина: роман о песчинках времени / Владислав Петрович Крапивин. – М. : </a:t>
            </a:r>
            <a:r>
              <a:rPr lang="ru-RU" sz="1200" b="1" dirty="0" err="1" smtClean="0">
                <a:solidFill>
                  <a:srgbClr val="006600"/>
                </a:solidFill>
                <a:latin typeface="Arial" pitchFamily="34" charset="0"/>
                <a:cs typeface="Arial" pitchFamily="34" charset="0"/>
              </a:rPr>
              <a:t>Эксмо</a:t>
            </a:r>
            <a:r>
              <a:rPr lang="ru-RU" sz="1200" b="1" dirty="0" smtClean="0">
                <a:solidFill>
                  <a:srgbClr val="006600"/>
                </a:solidFill>
                <a:latin typeface="Arial" pitchFamily="34" charset="0"/>
                <a:cs typeface="Arial" pitchFamily="34" charset="0"/>
              </a:rPr>
              <a:t>, 2007. – 410 с. – (Русская фантастика).</a:t>
            </a:r>
          </a:p>
          <a:p>
            <a:pPr algn="just"/>
            <a:endParaRPr lang="ru-RU" sz="1200" b="1" dirty="0" smtClean="0">
              <a:solidFill>
                <a:srgbClr val="006600"/>
              </a:solidFill>
              <a:latin typeface="Arial" pitchFamily="34" charset="0"/>
              <a:cs typeface="Arial" pitchFamily="34" charset="0"/>
            </a:endParaRPr>
          </a:p>
          <a:p>
            <a:pPr algn="just"/>
            <a:r>
              <a:rPr lang="ru-RU" sz="1200" b="1" i="1" dirty="0" smtClean="0">
                <a:solidFill>
                  <a:srgbClr val="006600"/>
                </a:solidFill>
                <a:latin typeface="Arial" pitchFamily="34" charset="0"/>
                <a:cs typeface="Arial" pitchFamily="34" charset="0"/>
              </a:rPr>
              <a:t>           Монархический строй в новой империи преодолел экономический и социальный кризисы. Правда, первый всенародно избранный император погиб при странных обстоятельствах, а нового до сих пор нет, зато регент и его чиновники ведут империю к процветанию. Чтобы механизм общественной машины вертелся без скрипа, надо избавиться от мусора, попадающего в машину, и перед властью встает вопрос: кто же этот мусор? Чиновники считают, что это неизлечимо больные и беспризорные дети, инвалиды, одинокие пенсионеры. Крапивин очень жестко ставит в этом фантастическом   романе проблемы брошенных детей и жестоких равнодушных чиновников…</a:t>
            </a:r>
            <a:endParaRPr lang="ru-RU" sz="1200" b="1" i="1" dirty="0">
              <a:solidFill>
                <a:srgbClr val="006600"/>
              </a:solidFill>
              <a:latin typeface="Arial" pitchFamily="34" charset="0"/>
              <a:cs typeface="Arial" pitchFamily="34" charset="0"/>
            </a:endParaRPr>
          </a:p>
        </p:txBody>
      </p:sp>
      <p:pic>
        <p:nvPicPr>
          <p:cNvPr id="8" name="Рисунок 7"/>
          <p:cNvPicPr>
            <a:picLocks noChangeAspect="1"/>
          </p:cNvPicPr>
          <p:nvPr/>
        </p:nvPicPr>
        <p:blipFill>
          <a:blip r:embed="rId3" cstate="email"/>
          <a:stretch>
            <a:fillRect/>
          </a:stretch>
        </p:blipFill>
        <p:spPr>
          <a:xfrm>
            <a:off x="189979" y="3881931"/>
            <a:ext cx="1571636" cy="2428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Группа 11"/>
          <p:cNvGrpSpPr/>
          <p:nvPr/>
        </p:nvGrpSpPr>
        <p:grpSpPr>
          <a:xfrm>
            <a:off x="1928794" y="3071810"/>
            <a:ext cx="7072362" cy="3571900"/>
            <a:chOff x="344270" y="3033942"/>
            <a:chExt cx="6319876" cy="3756128"/>
          </a:xfrm>
        </p:grpSpPr>
        <p:sp>
          <p:nvSpPr>
            <p:cNvPr id="7" name="Табличка 6"/>
            <p:cNvSpPr/>
            <p:nvPr/>
          </p:nvSpPr>
          <p:spPr>
            <a:xfrm>
              <a:off x="344270" y="3493468"/>
              <a:ext cx="6319876" cy="3296602"/>
            </a:xfrm>
            <a:prstGeom prst="plaque">
              <a:avLst/>
            </a:prstGeom>
            <a:solidFill>
              <a:schemeClr val="accent3">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 </a:t>
              </a:r>
              <a:endParaRPr lang="ru-RU" dirty="0"/>
            </a:p>
          </p:txBody>
        </p:sp>
        <p:sp>
          <p:nvSpPr>
            <p:cNvPr id="4097" name="Rectangle 1"/>
            <p:cNvSpPr>
              <a:spLocks noChangeArrowheads="1"/>
            </p:cNvSpPr>
            <p:nvPr/>
          </p:nvSpPr>
          <p:spPr bwMode="auto">
            <a:xfrm>
              <a:off x="344271" y="3033942"/>
              <a:ext cx="6319875" cy="34303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lang="ru-RU" sz="1200" b="1" dirty="0" smtClean="0">
                <a:solidFill>
                  <a:srgbClr val="006600"/>
                </a:solidFill>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           Крапивин, Владислав Петрович.</a:t>
              </a:r>
              <a:endParaRPr kumimoji="0" lang="ru-RU" sz="1200" b="1" i="0" u="none" strike="noStrike" cap="none" normalizeH="0" baseline="0" dirty="0" smtClean="0">
                <a:ln>
                  <a:noFill/>
                </a:ln>
                <a:solidFill>
                  <a:srgbClr val="0066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                      В ночь большого прилива: повести / Владислав Петрович Крапивин. –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            М. : </a:t>
              </a:r>
              <a:r>
                <a:rPr kumimoji="0" lang="ru-RU" sz="1200" b="1" i="0" u="none" strike="noStrike" cap="none" normalizeH="0" baseline="0" dirty="0" err="1" smtClean="0">
                  <a:ln>
                    <a:noFill/>
                  </a:ln>
                  <a:solidFill>
                    <a:srgbClr val="006600"/>
                  </a:solidFill>
                  <a:effectLst/>
                  <a:latin typeface="Arial" pitchFamily="34" charset="0"/>
                  <a:ea typeface="Times New Roman" pitchFamily="18" charset="0"/>
                </a:rPr>
                <a:t>Эксмо</a:t>
              </a: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 2006. – 602 с. – (Отцы - основатели: Русское пространство).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006600"/>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1" u="none" strike="noStrike" cap="none" normalizeH="0" baseline="0" dirty="0" smtClean="0">
                  <a:ln>
                    <a:noFill/>
                  </a:ln>
                  <a:solidFill>
                    <a:srgbClr val="006600"/>
                  </a:solidFill>
                  <a:effectLst/>
                  <a:latin typeface="Arial" pitchFamily="34" charset="0"/>
                  <a:ea typeface="Times New Roman" pitchFamily="18" charset="0"/>
                </a:rPr>
                <a:t>         Трилогия «В ночь большого прилива» посвящена теме поиска  и обретения друга, даже если этот друг из другой вселенной, с другой планеты, которая находится в миллионах световых лет от Земли. В первой повести «Далекие горнисты» юному землянину Володьке снится сон о пришельцах с другой планеты – Братике и Валерке, которых он должен вернуть в их время и пространство. Во второй повести они встречаются, чтобы разрушить власть предсказания, из-за которого в мире Братика и Валерки ведутся братоубийственные войны. А третья повесть «Вечный жемчуг» говорит о том, что настоящая дружба может преодолеть любые расстояния и</a:t>
              </a:r>
            </a:p>
            <a:p>
              <a:pPr marL="0" marR="0" lvl="0" indent="0" algn="just" defTabSz="914400" rtl="0" eaLnBrk="0" fontAlgn="base" latinLnBrk="0" hangingPunct="0">
                <a:lnSpc>
                  <a:spcPct val="100000"/>
                </a:lnSpc>
                <a:spcBef>
                  <a:spcPct val="0"/>
                </a:spcBef>
                <a:spcAft>
                  <a:spcPct val="0"/>
                </a:spcAft>
                <a:buClrTx/>
                <a:buSzTx/>
                <a:buFontTx/>
                <a:buNone/>
                <a:tabLst/>
              </a:pPr>
              <a:r>
                <a:rPr lang="ru-RU" sz="1200" b="1" i="1" dirty="0" smtClean="0">
                  <a:solidFill>
                    <a:srgbClr val="006600"/>
                  </a:solidFill>
                  <a:latin typeface="Arial" pitchFamily="34" charset="0"/>
                  <a:ea typeface="Times New Roman" pitchFamily="18" charset="0"/>
                </a:rPr>
                <a:t> </a:t>
              </a:r>
              <a:r>
                <a:rPr kumimoji="0" lang="ru-RU" sz="1200" b="1" i="1" u="none" strike="noStrike" cap="none" normalizeH="0" baseline="0" dirty="0" smtClean="0">
                  <a:ln>
                    <a:noFill/>
                  </a:ln>
                  <a:solidFill>
                    <a:srgbClr val="006600"/>
                  </a:solidFill>
                  <a:effectLst/>
                  <a:latin typeface="Arial" pitchFamily="34" charset="0"/>
                  <a:ea typeface="Times New Roman" pitchFamily="18" charset="0"/>
                </a:rPr>
                <a:t>       соединить накрепко две расходящиеся галактики при помощи обычного каната.</a:t>
              </a:r>
              <a:endParaRPr kumimoji="0" lang="ru-RU" sz="1200" b="1" i="1" u="none" strike="noStrike" cap="none" normalizeH="0" baseline="0" dirty="0" smtClean="0">
                <a:ln>
                  <a:noFill/>
                </a:ln>
                <a:solidFill>
                  <a:srgbClr val="006600"/>
                </a:solidFill>
                <a:effectLst/>
                <a:latin typeface="Arial" pitchFamily="34" charset="0"/>
              </a:endParaRPr>
            </a:p>
          </p:txBody>
        </p:sp>
      </p:grpSp>
    </p:spTree>
  </p:cSld>
  <p:clrMapOvr>
    <a:masterClrMapping/>
  </p:clrMapOvr>
  <p:transition spd="med">
    <p:wheel spokes="3"/>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alpha val="70000"/>
              </a:srgbClr>
            </a:gs>
            <a:gs pos="39999">
              <a:srgbClr val="85C2FF"/>
            </a:gs>
            <a:gs pos="70000">
              <a:srgbClr val="C4D6EB"/>
            </a:gs>
            <a:gs pos="100000">
              <a:srgbClr val="FFEBFA"/>
            </a:gs>
          </a:gsLst>
          <a:lin ang="6600000" scaled="0"/>
          <a:tileRect/>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stretch>
            <a:fillRect/>
          </a:stretch>
        </p:blipFill>
        <p:spPr>
          <a:xfrm>
            <a:off x="180552" y="533772"/>
            <a:ext cx="1875656" cy="2714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3"/>
          <a:srcRect r="3302" b="4227"/>
          <a:stretch/>
        </p:blipFill>
        <p:spPr>
          <a:xfrm>
            <a:off x="7108536" y="3724179"/>
            <a:ext cx="1821182" cy="2727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с двумя вырезанными противолежащими углами 7"/>
          <p:cNvSpPr/>
          <p:nvPr/>
        </p:nvSpPr>
        <p:spPr>
          <a:xfrm>
            <a:off x="142844" y="3786190"/>
            <a:ext cx="6286544" cy="2714644"/>
          </a:xfrm>
          <a:prstGeom prst="snip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9" name="Группа 8"/>
          <p:cNvGrpSpPr/>
          <p:nvPr/>
        </p:nvGrpSpPr>
        <p:grpSpPr>
          <a:xfrm>
            <a:off x="2133681" y="-142900"/>
            <a:ext cx="6929454" cy="3429024"/>
            <a:chOff x="928662" y="-341980"/>
            <a:chExt cx="7000892" cy="4028210"/>
          </a:xfrm>
        </p:grpSpPr>
        <p:sp>
          <p:nvSpPr>
            <p:cNvPr id="7" name="Прямоугольник с двумя вырезанными противолежащими углами 6"/>
            <p:cNvSpPr/>
            <p:nvPr/>
          </p:nvSpPr>
          <p:spPr>
            <a:xfrm>
              <a:off x="928662" y="402263"/>
              <a:ext cx="7000892" cy="3283967"/>
            </a:xfrm>
            <a:prstGeom prst="snip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961" name="Rectangle 1"/>
            <p:cNvSpPr>
              <a:spLocks noChangeArrowheads="1"/>
            </p:cNvSpPr>
            <p:nvPr/>
          </p:nvSpPr>
          <p:spPr bwMode="auto">
            <a:xfrm>
              <a:off x="1142976" y="-341980"/>
              <a:ext cx="6643734" cy="37963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002060"/>
                </a:solidFill>
                <a:effectLst/>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200" b="1" dirty="0" smtClean="0">
                <a:solidFill>
                  <a:srgbClr val="002060"/>
                </a:solidFill>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002060"/>
                </a:solidFill>
                <a:effectLst/>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200" b="1" dirty="0" smtClean="0">
                <a:solidFill>
                  <a:srgbClr val="002060"/>
                </a:solidFill>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Выстрел с монитора: повести</a:t>
              </a:r>
              <a:r>
                <a:rPr kumimoji="0" lang="ru-RU" sz="1200" b="1" i="0" u="none" strike="noStrike" cap="none" normalizeH="0" dirty="0" smtClean="0">
                  <a:ln>
                    <a:noFill/>
                  </a:ln>
                  <a:solidFill>
                    <a:srgbClr val="00206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Владислав</a:t>
              </a:r>
              <a:r>
                <a:rPr kumimoji="0" lang="ru-RU" sz="1200" b="1" i="0" u="none" strike="noStrike" cap="none" normalizeH="0" dirty="0" smtClean="0">
                  <a:ln>
                    <a:noFill/>
                  </a:ln>
                  <a:solidFill>
                    <a:srgbClr val="002060"/>
                  </a:solidFill>
                  <a:effectLst/>
                  <a:latin typeface="Arial" pitchFamily="34" charset="0"/>
                  <a:ea typeface="Times New Roman" pitchFamily="18" charset="0"/>
                </a:rPr>
                <a:t> Петрович Крапивин</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a:t>
              </a:r>
              <a:r>
                <a:rPr kumimoji="0" lang="ru-RU" sz="1200" b="1" i="0" u="none" strike="noStrike" cap="none" normalizeH="0" dirty="0" smtClean="0">
                  <a:ln>
                    <a:noFill/>
                  </a:ln>
                  <a:solidFill>
                    <a:srgbClr val="00206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Н. Новгород: </a:t>
              </a:r>
              <a:r>
                <a:rPr kumimoji="0" lang="ru-RU" sz="1200" b="1" i="0" u="none" strike="noStrike" cap="none" normalizeH="0" baseline="0" dirty="0" err="1" smtClean="0">
                  <a:ln>
                    <a:noFill/>
                  </a:ln>
                  <a:solidFill>
                    <a:srgbClr val="002060"/>
                  </a:solidFill>
                  <a:effectLst/>
                  <a:latin typeface="Arial" pitchFamily="34" charset="0"/>
                  <a:ea typeface="Times New Roman" pitchFamily="18" charset="0"/>
                </a:rPr>
                <a:t>Нижкнига</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1994. – 503 с. : ил.</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00206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Главный герой – подросток </a:t>
              </a:r>
              <a:r>
                <a:rPr kumimoji="0" lang="ru-RU" sz="1200" b="1" i="1" u="none" strike="noStrike" cap="none" normalizeH="0" baseline="0" dirty="0" err="1" smtClean="0">
                  <a:ln>
                    <a:noFill/>
                  </a:ln>
                  <a:solidFill>
                    <a:srgbClr val="002060"/>
                  </a:solidFill>
                  <a:effectLst/>
                  <a:latin typeface="Arial" pitchFamily="34" charset="0"/>
                  <a:ea typeface="Times New Roman" pitchFamily="18" charset="0"/>
                </a:rPr>
                <a:t>Галиен</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 </a:t>
              </a:r>
              <a:r>
                <a:rPr kumimoji="0" lang="ru-RU" sz="1200" b="1" i="1" u="none" strike="noStrike" cap="none" normalizeH="0" baseline="0" dirty="0" err="1" smtClean="0">
                  <a:ln>
                    <a:noFill/>
                  </a:ln>
                  <a:solidFill>
                    <a:srgbClr val="002060"/>
                  </a:solidFill>
                  <a:effectLst/>
                  <a:latin typeface="Arial" pitchFamily="34" charset="0"/>
                  <a:ea typeface="Times New Roman" pitchFamily="18" charset="0"/>
                </a:rPr>
                <a:t>Тукк</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 из города </a:t>
              </a:r>
              <a:r>
                <a:rPr kumimoji="0" lang="ru-RU" sz="1200" b="1" i="1" u="none" strike="noStrike" cap="none" normalizeH="0" baseline="0" dirty="0" err="1" smtClean="0">
                  <a:ln>
                    <a:noFill/>
                  </a:ln>
                  <a:solidFill>
                    <a:srgbClr val="002060"/>
                  </a:solidFill>
                  <a:effectLst/>
                  <a:latin typeface="Arial" pitchFamily="34" charset="0"/>
                  <a:ea typeface="Times New Roman" pitchFamily="18" charset="0"/>
                </a:rPr>
                <a:t>Реттерхальма</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 обладает сверхъестественными способностями, за что бургомистр выгоняет его из родного города как нарушителя закона и порядка. На самом деле бургомистр просто боится способностей, которые проявились в мальчике, и не хочет тревожить обывателей. Однако </a:t>
              </a:r>
              <a:r>
                <a:rPr kumimoji="0" lang="ru-RU" sz="1200" b="1" i="1" u="none" strike="noStrike" cap="none" normalizeH="0" baseline="0" dirty="0" err="1" smtClean="0">
                  <a:ln>
                    <a:noFill/>
                  </a:ln>
                  <a:solidFill>
                    <a:srgbClr val="002060"/>
                  </a:solidFill>
                  <a:effectLst/>
                  <a:latin typeface="Arial" pitchFamily="34" charset="0"/>
                  <a:ea typeface="Times New Roman" pitchFamily="18" charset="0"/>
                </a:rPr>
                <a:t>Галиен</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 благодаря именно своим способностям спасает предавший его город от нападения врагов. И хотя благодарные сограждане ставят ему памятник на площади, он уходит в бесконечное путешествие по Великому Кристаллу, чтобы найти настоящий дом и настоящих друзей.</a:t>
              </a:r>
              <a:endParaRPr kumimoji="0" lang="ru-RU" sz="1200" b="1" i="1" u="none" strike="noStrike" cap="none" normalizeH="0" baseline="0" dirty="0" smtClean="0">
                <a:ln>
                  <a:noFill/>
                </a:ln>
                <a:solidFill>
                  <a:srgbClr val="002060"/>
                </a:solidFill>
                <a:effectLst/>
                <a:latin typeface="Arial" pitchFamily="34" charset="0"/>
              </a:endParaRPr>
            </a:p>
          </p:txBody>
        </p:sp>
      </p:grpSp>
      <p:sp>
        <p:nvSpPr>
          <p:cNvPr id="40962" name="Rectangle 2"/>
          <p:cNvSpPr>
            <a:spLocks noChangeArrowheads="1"/>
          </p:cNvSpPr>
          <p:nvPr/>
        </p:nvSpPr>
        <p:spPr bwMode="auto">
          <a:xfrm>
            <a:off x="528315" y="3895336"/>
            <a:ext cx="5429288"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00206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Голубятня на желтой поляне: роман-трилогия / Владислав Петрович Крапивин. – М. : Дет. лит., 1988. – 448 с. : ил. – (Б-ка приключений и </a:t>
            </a:r>
            <a:r>
              <a:rPr kumimoji="0" lang="ru-RU" sz="1200" b="1" i="0" u="none" strike="noStrike" cap="none" normalizeH="0" baseline="0" dirty="0" err="1" smtClean="0">
                <a:ln>
                  <a:noFill/>
                </a:ln>
                <a:solidFill>
                  <a:srgbClr val="002060"/>
                </a:solidFill>
                <a:effectLst/>
                <a:latin typeface="Arial" pitchFamily="34" charset="0"/>
                <a:ea typeface="Times New Roman" pitchFamily="18" charset="0"/>
              </a:rPr>
              <a:t>науч</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фантастики). –</a:t>
            </a:r>
            <a:r>
              <a:rPr kumimoji="0" lang="ru-RU" sz="1200" b="1" i="0" u="none" strike="noStrike" cap="none" normalizeH="0" dirty="0" smtClean="0">
                <a:ln>
                  <a:noFill/>
                </a:ln>
                <a:solidFill>
                  <a:srgbClr val="00206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(Библ. серия).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00206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На космический корабль, зависший в </a:t>
            </a:r>
            <a:r>
              <a:rPr kumimoji="0" lang="ru-RU" sz="1200" b="1" i="1" u="none" strike="noStrike" cap="none" normalizeH="0" baseline="0" dirty="0" err="1" smtClean="0">
                <a:ln>
                  <a:noFill/>
                </a:ln>
                <a:solidFill>
                  <a:srgbClr val="002060"/>
                </a:solidFill>
                <a:effectLst/>
                <a:latin typeface="Arial" pitchFamily="34" charset="0"/>
                <a:ea typeface="Times New Roman" pitchFamily="18" charset="0"/>
              </a:rPr>
              <a:t>межпространственном</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 вакууме, сверхъестественным образом проникает обычный мальчишка </a:t>
            </a:r>
            <a:r>
              <a:rPr kumimoji="0" lang="ru-RU" sz="1200" b="1" i="1" u="none" strike="noStrike" cap="none" normalizeH="0" baseline="0" dirty="0" err="1" smtClean="0">
                <a:ln>
                  <a:noFill/>
                </a:ln>
                <a:solidFill>
                  <a:srgbClr val="002060"/>
                </a:solidFill>
                <a:effectLst/>
                <a:latin typeface="Arial" pitchFamily="34" charset="0"/>
                <a:ea typeface="Times New Roman" pitchFamily="18" charset="0"/>
              </a:rPr>
              <a:t>Игнатик</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 Он рассказывает ошеломленному дежурному космонавту Ярославу о том, что на корабль смог проникнуть через старую голубятню, стоящую на поляне в его родном мире. </a:t>
            </a:r>
            <a:r>
              <a:rPr kumimoji="0" lang="ru-RU" sz="1200" b="1" i="1" u="none" strike="noStrike" cap="none" normalizeH="0" baseline="0" dirty="0" err="1" smtClean="0">
                <a:ln>
                  <a:noFill/>
                </a:ln>
                <a:solidFill>
                  <a:srgbClr val="002060"/>
                </a:solidFill>
                <a:effectLst/>
                <a:latin typeface="Arial" pitchFamily="34" charset="0"/>
                <a:ea typeface="Times New Roman" pitchFamily="18" charset="0"/>
              </a:rPr>
              <a:t>Игнатик</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 уводит за собой Ярослава в свою вселенную, чтобы тот помог ему и его друзьям спасти мир от власти бездушных механических манекенов – «тех, которые велят».</a:t>
            </a:r>
            <a:endParaRPr kumimoji="0" lang="ru-RU" sz="1200" b="1" i="1" u="none" strike="noStrike" cap="none" normalizeH="0" baseline="0" dirty="0" smtClean="0">
              <a:ln>
                <a:noFill/>
              </a:ln>
              <a:solidFill>
                <a:srgbClr val="002060"/>
              </a:solidFill>
              <a:effectLst/>
              <a:latin typeface="Arial" pitchFamily="34" charset="0"/>
            </a:endParaRPr>
          </a:p>
        </p:txBody>
      </p:sp>
    </p:spTree>
  </p:cSld>
  <p:clrMapOvr>
    <a:masterClrMapping/>
  </p:clrMapOvr>
  <p:transition spd="med">
    <p:pull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47000">
              <a:srgbClr val="FBEAC7"/>
            </a:gs>
            <a:gs pos="17999">
              <a:srgbClr val="FEE7F2"/>
            </a:gs>
            <a:gs pos="36000">
              <a:srgbClr val="FAC77D"/>
            </a:gs>
            <a:gs pos="61000">
              <a:srgbClr val="FBA97D"/>
            </a:gs>
            <a:gs pos="82001">
              <a:srgbClr val="FBD49C"/>
            </a:gs>
            <a:gs pos="100000">
              <a:srgbClr val="FEE7F2"/>
            </a:gs>
          </a:gsLst>
          <a:lin ang="13500000" scaled="1"/>
          <a:tileRect/>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stretch>
            <a:fillRect/>
          </a:stretch>
        </p:blipFill>
        <p:spPr>
          <a:xfrm>
            <a:off x="214282" y="447963"/>
            <a:ext cx="1714512" cy="27141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3" cstate="email"/>
          <a:stretch>
            <a:fillRect/>
          </a:stretch>
        </p:blipFill>
        <p:spPr>
          <a:xfrm>
            <a:off x="214282" y="3500438"/>
            <a:ext cx="1744728" cy="2754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Группа 8"/>
          <p:cNvGrpSpPr/>
          <p:nvPr/>
        </p:nvGrpSpPr>
        <p:grpSpPr>
          <a:xfrm>
            <a:off x="2071670" y="419177"/>
            <a:ext cx="6929486" cy="2500330"/>
            <a:chOff x="2071670" y="276301"/>
            <a:chExt cx="6929486" cy="2500330"/>
          </a:xfrm>
        </p:grpSpPr>
        <p:sp>
          <p:nvSpPr>
            <p:cNvPr id="7" name="Скругленный прямоугольник 6"/>
            <p:cNvSpPr/>
            <p:nvPr/>
          </p:nvSpPr>
          <p:spPr>
            <a:xfrm>
              <a:off x="2071670" y="276301"/>
              <a:ext cx="6929486" cy="2500330"/>
            </a:xfrm>
            <a:prstGeom prst="roundRect">
              <a:avLst/>
            </a:prstGeom>
            <a:gradFill>
              <a:gsLst>
                <a:gs pos="0">
                  <a:srgbClr val="FFEFD1"/>
                </a:gs>
                <a:gs pos="64999">
                  <a:srgbClr val="F0EBD5"/>
                </a:gs>
                <a:gs pos="100000">
                  <a:srgbClr val="D1C39F"/>
                </a:gs>
              </a:gsLst>
              <a:lin ang="135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985" name="Rectangle 1"/>
            <p:cNvSpPr>
              <a:spLocks noChangeArrowheads="1"/>
            </p:cNvSpPr>
            <p:nvPr/>
          </p:nvSpPr>
          <p:spPr bwMode="auto">
            <a:xfrm>
              <a:off x="2282006" y="603104"/>
              <a:ext cx="657229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C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Лоцман: повести</a:t>
              </a:r>
              <a:r>
                <a:rPr kumimoji="0" lang="ru-RU" sz="1200" b="1" i="0" u="none" strike="noStrike" cap="none" normalizeH="0" dirty="0" smtClean="0">
                  <a:ln>
                    <a:noFill/>
                  </a:ln>
                  <a:solidFill>
                    <a:srgbClr val="C0000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Владислав Петрович Крапивин. – Н. Новгород: </a:t>
              </a:r>
              <a:r>
                <a:rPr kumimoji="0" lang="ru-RU" sz="1200" b="1" i="0" u="none" strike="noStrike" cap="none" normalizeH="0" baseline="0" dirty="0" err="1" smtClean="0">
                  <a:ln>
                    <a:noFill/>
                  </a:ln>
                  <a:solidFill>
                    <a:srgbClr val="C00000"/>
                  </a:solidFill>
                  <a:effectLst/>
                  <a:latin typeface="Arial" pitchFamily="34" charset="0"/>
                  <a:ea typeface="Times New Roman" pitchFamily="18" charset="0"/>
                </a:rPr>
                <a:t>Нижкнига</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1994. – 538 с</a:t>
              </a:r>
              <a:r>
                <a:rPr lang="ru-RU" sz="1200" b="1" dirty="0" smtClean="0">
                  <a:solidFill>
                    <a:srgbClr val="C00000"/>
                  </a:solidFill>
                  <a:latin typeface="Arial" pitchFamily="34" charset="0"/>
                  <a:ea typeface="Times New Roman" pitchFamily="18" charset="0"/>
                </a:rPr>
                <a:t>. </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ил.</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Побег из санатория и случайная встреча в трамвае, с которой начинается повесть «Лоцман», приводит к тому, что писатель Игорь Петрович </a:t>
              </a:r>
              <a:r>
                <a:rPr kumimoji="0" lang="ru-RU" sz="1200" b="1" i="1" u="none" strike="noStrike" cap="none" normalizeH="0" baseline="0" dirty="0" err="1" smtClean="0">
                  <a:ln>
                    <a:noFill/>
                  </a:ln>
                  <a:solidFill>
                    <a:srgbClr val="C00000"/>
                  </a:solidFill>
                  <a:effectLst/>
                  <a:latin typeface="Arial" pitchFamily="34" charset="0"/>
                  <a:ea typeface="Times New Roman" pitchFamily="18" charset="0"/>
                </a:rPr>
                <a:t>Решилов</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пускается в странствие по сопредельным пространствам в сопровождении мальчишки-лоцмана Саши Крюка и благодаря ему находит ту Книгу, которую всегда мечтал написать.</a:t>
              </a:r>
              <a:endParaRPr kumimoji="0" lang="ru-RU" sz="1200" b="1" i="1" u="none" strike="noStrike" cap="none" normalizeH="0" baseline="0" dirty="0" smtClean="0">
                <a:ln>
                  <a:noFill/>
                </a:ln>
                <a:solidFill>
                  <a:srgbClr val="C00000"/>
                </a:solidFill>
                <a:effectLst/>
                <a:latin typeface="Arial" pitchFamily="34" charset="0"/>
              </a:endParaRPr>
            </a:p>
          </p:txBody>
        </p:sp>
      </p:grpSp>
      <p:grpSp>
        <p:nvGrpSpPr>
          <p:cNvPr id="10" name="Группа 9"/>
          <p:cNvGrpSpPr/>
          <p:nvPr/>
        </p:nvGrpSpPr>
        <p:grpSpPr>
          <a:xfrm>
            <a:off x="2143108" y="3876482"/>
            <a:ext cx="6858048" cy="2428892"/>
            <a:chOff x="1928794" y="3429000"/>
            <a:chExt cx="6660000" cy="2847934"/>
          </a:xfrm>
        </p:grpSpPr>
        <p:sp>
          <p:nvSpPr>
            <p:cNvPr id="8" name="Скругленный прямоугольник 7"/>
            <p:cNvSpPr/>
            <p:nvPr/>
          </p:nvSpPr>
          <p:spPr>
            <a:xfrm>
              <a:off x="1928794" y="3429000"/>
              <a:ext cx="6660000" cy="2847934"/>
            </a:xfrm>
            <a:prstGeom prst="roundRect">
              <a:avLst/>
            </a:prstGeom>
            <a:gradFill>
              <a:gsLst>
                <a:gs pos="0">
                  <a:srgbClr val="FFEFD1"/>
                </a:gs>
                <a:gs pos="64999">
                  <a:srgbClr val="F0EBD5"/>
                </a:gs>
                <a:gs pos="100000">
                  <a:srgbClr val="D1C39F"/>
                </a:gs>
              </a:gsLst>
              <a:lin ang="135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987" name="Rectangle 3"/>
            <p:cNvSpPr>
              <a:spLocks noChangeArrowheads="1"/>
            </p:cNvSpPr>
            <p:nvPr/>
          </p:nvSpPr>
          <p:spPr bwMode="auto">
            <a:xfrm>
              <a:off x="1928794" y="3450288"/>
              <a:ext cx="6500858" cy="27065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Крапивин, Владислав Петрович.</a:t>
              </a:r>
              <a:endParaRPr lang="ru-RU" sz="1200" b="1" dirty="0" smtClean="0">
                <a:solidFill>
                  <a:srgbClr val="C00000"/>
                </a:solidFill>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Лужайки, где пляшут скворечники</a:t>
              </a:r>
              <a:r>
                <a:rPr lang="ru-RU" sz="1200" b="1" dirty="0" smtClean="0">
                  <a:solidFill>
                    <a:srgbClr val="C00000"/>
                  </a:solidFill>
                  <a:latin typeface="Arial" pitchFamily="34" charset="0"/>
                  <a:ea typeface="Times New Roman" pitchFamily="18" charset="0"/>
                </a:rPr>
                <a:t> </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Владислав</a:t>
              </a:r>
              <a:r>
                <a:rPr kumimoji="0" lang="ru-RU" sz="1200" b="1" i="0" u="none" strike="noStrike" cap="none" normalizeH="0" dirty="0" smtClean="0">
                  <a:ln>
                    <a:noFill/>
                  </a:ln>
                  <a:solidFill>
                    <a:srgbClr val="C00000"/>
                  </a:solidFill>
                  <a:effectLst/>
                  <a:latin typeface="Arial" pitchFamily="34" charset="0"/>
                  <a:ea typeface="Times New Roman" pitchFamily="18" charset="0"/>
                </a:rPr>
                <a:t> Петрович </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Крапивин. – М. : </a:t>
              </a:r>
              <a:r>
                <a:rPr kumimoji="0" lang="ru-RU" sz="1200" b="1" i="0" u="none" strike="noStrike" cap="none" normalizeH="0" baseline="0" dirty="0" err="1" smtClean="0">
                  <a:ln>
                    <a:noFill/>
                  </a:ln>
                  <a:solidFill>
                    <a:srgbClr val="C00000"/>
                  </a:solidFill>
                  <a:effectLst/>
                  <a:latin typeface="Arial" pitchFamily="34" charset="0"/>
                  <a:ea typeface="Times New Roman" pitchFamily="18" charset="0"/>
                </a:rPr>
                <a:t>Эксмо</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2006. - 554 с. – (Отцы - основатели: Русское пространство).</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Крапивин создает в этих произведениях особую атмосферу – Безлюдные пространства, в которых нет ничего враждебного, и даже время течет по-другому. В эти Безлюдные пространства попадают только те, кто может любить, дружить, прощать, жертвовать собой ради близких. Над Безлюдными пространствами не властна сама смерть, и дети, погибшие при разных обстоятельствах, возвращаются там к обычной жизни. Потому что главный</a:t>
              </a:r>
            </a:p>
            <a:p>
              <a:pPr marL="0" marR="0" lvl="0" indent="0" algn="just" defTabSz="914400" rtl="0" eaLnBrk="0" fontAlgn="base" latinLnBrk="0" hangingPunct="0">
                <a:lnSpc>
                  <a:spcPct val="100000"/>
                </a:lnSpc>
                <a:spcBef>
                  <a:spcPct val="0"/>
                </a:spcBef>
                <a:spcAft>
                  <a:spcPct val="0"/>
                </a:spcAft>
                <a:buClrTx/>
                <a:buSzTx/>
                <a:buFontTx/>
                <a:buNone/>
                <a:tabLst/>
              </a:pPr>
              <a:r>
                <a:rPr lang="ru-RU" sz="1200" b="1" i="1" dirty="0" smtClean="0">
                  <a:solidFill>
                    <a:srgbClr val="C00000"/>
                  </a:solidFill>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закон – это закон любви, объединяющей все пространства и миры.</a:t>
              </a:r>
              <a:endParaRPr kumimoji="0" lang="ru-RU" sz="1200" b="1" i="1" u="none" strike="noStrike" cap="none" normalizeH="0" baseline="0" dirty="0" smtClean="0">
                <a:ln>
                  <a:noFill/>
                </a:ln>
                <a:solidFill>
                  <a:srgbClr val="C00000"/>
                </a:solidFill>
                <a:effectLst/>
                <a:latin typeface="Arial" pitchFamily="34" charset="0"/>
              </a:endParaRPr>
            </a:p>
          </p:txBody>
        </p:sp>
      </p:grpSp>
    </p:spTree>
  </p:cSld>
  <p:clrMapOvr>
    <a:masterClrMapping/>
  </p:clrMapOvr>
  <p:transition spd="med">
    <p:pull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8100000" scaled="1"/>
          <a:tileRect/>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stretch>
            <a:fillRect/>
          </a:stretch>
        </p:blipFill>
        <p:spPr>
          <a:xfrm>
            <a:off x="285720" y="285728"/>
            <a:ext cx="1857388" cy="2997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3" cstate="email"/>
          <a:stretch>
            <a:fillRect/>
          </a:stretch>
        </p:blipFill>
        <p:spPr>
          <a:xfrm>
            <a:off x="6977371" y="3252394"/>
            <a:ext cx="1937471" cy="3052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Группа 8"/>
          <p:cNvGrpSpPr/>
          <p:nvPr/>
        </p:nvGrpSpPr>
        <p:grpSpPr>
          <a:xfrm>
            <a:off x="2285984" y="234615"/>
            <a:ext cx="6694232" cy="2643206"/>
            <a:chOff x="3590107" y="71414"/>
            <a:chExt cx="5839677" cy="2857520"/>
          </a:xfrm>
        </p:grpSpPr>
        <p:sp>
          <p:nvSpPr>
            <p:cNvPr id="7" name="Табличка 6"/>
            <p:cNvSpPr/>
            <p:nvPr/>
          </p:nvSpPr>
          <p:spPr>
            <a:xfrm>
              <a:off x="3590107" y="71414"/>
              <a:ext cx="5795625" cy="2857520"/>
            </a:xfrm>
            <a:prstGeom prst="plaque">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009" name="Rectangle 1"/>
            <p:cNvSpPr>
              <a:spLocks noChangeArrowheads="1"/>
            </p:cNvSpPr>
            <p:nvPr/>
          </p:nvSpPr>
          <p:spPr bwMode="auto">
            <a:xfrm>
              <a:off x="3714744" y="500042"/>
              <a:ext cx="571504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C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Прохождение Венеры по диску Солнца / Владислав  Петрович Крапивин. – М. : </a:t>
              </a:r>
              <a:r>
                <a:rPr kumimoji="0" lang="ru-RU" sz="1200" b="1" i="0" u="none" strike="noStrike" cap="none" normalizeH="0" baseline="0" dirty="0" err="1" smtClean="0">
                  <a:ln>
                    <a:noFill/>
                  </a:ln>
                  <a:solidFill>
                    <a:srgbClr val="C00000"/>
                  </a:solidFill>
                  <a:effectLst/>
                  <a:latin typeface="Arial" pitchFamily="34" charset="0"/>
                  <a:ea typeface="Times New Roman" pitchFamily="18" charset="0"/>
                </a:rPr>
                <a:t>Эксмо</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2005. – 475 с. – (Русская фантастика).</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В моменты, когда жизнь, стремительно набирая скорость, несется под откос, остается только надеяться на чудо. И чудо приходит – в лице ангела-хранителя по имени Вовка. Как и положено ангелу, он быстро решает все проблемы на разных гранях Великого Кристалла.</a:t>
              </a:r>
              <a:endParaRPr kumimoji="0" lang="ru-RU" sz="1200" b="1" i="1" u="none" strike="noStrike" cap="none" normalizeH="0" baseline="0" dirty="0" smtClean="0">
                <a:ln>
                  <a:noFill/>
                </a:ln>
                <a:solidFill>
                  <a:srgbClr val="C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rPr>
                <a:t>  </a:t>
              </a:r>
            </a:p>
          </p:txBody>
        </p:sp>
      </p:grpSp>
      <p:grpSp>
        <p:nvGrpSpPr>
          <p:cNvPr id="10" name="Группа 9"/>
          <p:cNvGrpSpPr/>
          <p:nvPr/>
        </p:nvGrpSpPr>
        <p:grpSpPr>
          <a:xfrm>
            <a:off x="248012" y="3571875"/>
            <a:ext cx="6286544" cy="2734990"/>
            <a:chOff x="320734" y="3631055"/>
            <a:chExt cx="6072230" cy="2500331"/>
          </a:xfrm>
        </p:grpSpPr>
        <p:sp>
          <p:nvSpPr>
            <p:cNvPr id="8" name="Табличка 7"/>
            <p:cNvSpPr/>
            <p:nvPr/>
          </p:nvSpPr>
          <p:spPr>
            <a:xfrm>
              <a:off x="320734" y="3631055"/>
              <a:ext cx="6072230" cy="2500331"/>
            </a:xfrm>
            <a:prstGeom prst="plaque">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010" name="Rectangle 2"/>
            <p:cNvSpPr>
              <a:spLocks noChangeArrowheads="1"/>
            </p:cNvSpPr>
            <p:nvPr/>
          </p:nvSpPr>
          <p:spPr bwMode="auto">
            <a:xfrm>
              <a:off x="771172" y="3673688"/>
              <a:ext cx="5357850" cy="21384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C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Сказки о рыбаках и рыбках</a:t>
              </a:r>
              <a:r>
                <a:rPr lang="ru-RU" sz="1200" b="1" dirty="0" smtClean="0">
                  <a:solidFill>
                    <a:srgbClr val="C00000"/>
                  </a:solidFill>
                  <a:latin typeface="Arial" pitchFamily="34" charset="0"/>
                  <a:ea typeface="Times New Roman" pitchFamily="18" charset="0"/>
                </a:rPr>
                <a:t>: п</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овести / Владислав  Петрович  Крапивин. – М. : </a:t>
              </a:r>
              <a:r>
                <a:rPr kumimoji="0" lang="ru-RU" sz="1200" b="1" i="0" u="none" strike="noStrike" cap="none" normalizeH="0" baseline="0" dirty="0" err="1" smtClean="0">
                  <a:ln>
                    <a:noFill/>
                  </a:ln>
                  <a:solidFill>
                    <a:srgbClr val="C00000"/>
                  </a:solidFill>
                  <a:effectLst/>
                  <a:latin typeface="Arial" pitchFamily="34" charset="0"/>
                  <a:ea typeface="Times New Roman" pitchFamily="18" charset="0"/>
                </a:rPr>
                <a:t>Эксмо</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2005. – 602 с. – (Отцы - основатели: Русское пространство).</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Художник Валентин </a:t>
              </a:r>
              <a:r>
                <a:rPr kumimoji="0" lang="ru-RU" sz="1200" b="1" i="1" u="none" strike="noStrike" cap="none" normalizeH="0" baseline="0" dirty="0" err="1" smtClean="0">
                  <a:ln>
                    <a:noFill/>
                  </a:ln>
                  <a:solidFill>
                    <a:srgbClr val="C00000"/>
                  </a:solidFill>
                  <a:effectLst/>
                  <a:latin typeface="Arial" pitchFamily="34" charset="0"/>
                  <a:ea typeface="Times New Roman" pitchFamily="18" charset="0"/>
                </a:rPr>
                <a:t>Волынов</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волею случая оказался воспитателем в детском лагере, где под его опеку попадает группа ребят – не обычных, а с </a:t>
              </a:r>
              <a:r>
                <a:rPr kumimoji="0" lang="ru-RU" sz="1200" b="1" i="1" u="none" strike="noStrike" cap="none" normalizeH="0" baseline="0" dirty="0" err="1" smtClean="0">
                  <a:ln>
                    <a:noFill/>
                  </a:ln>
                  <a:solidFill>
                    <a:srgbClr val="C00000"/>
                  </a:solidFill>
                  <a:effectLst/>
                  <a:latin typeface="Arial" pitchFamily="34" charset="0"/>
                  <a:ea typeface="Times New Roman" pitchFamily="18" charset="0"/>
                </a:rPr>
                <a:t>паранормальными</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способностями. Валентину приходиться защищать этих мальчишек и девчонок от разных злых сил – не только земных, но и гнездящихся в параллельных мирах.</a:t>
              </a:r>
              <a:endParaRPr kumimoji="0" lang="ru-RU" sz="1200" b="1" i="1" u="none" strike="noStrike" cap="none" normalizeH="0" baseline="0" dirty="0" smtClean="0">
                <a:ln>
                  <a:noFill/>
                </a:ln>
                <a:solidFill>
                  <a:srgbClr val="C00000"/>
                </a:solidFill>
                <a:effectLst/>
                <a:latin typeface="Arial" pitchFamily="34" charset="0"/>
              </a:endParaRPr>
            </a:p>
          </p:txBody>
        </p:sp>
      </p:grpSp>
    </p:spTree>
  </p:cSld>
  <p:clrMapOvr>
    <a:masterClrMapping/>
  </p:clrMapOvr>
  <p:transition spd="med">
    <p:pull dir="l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6" descr="1.jpg"/>
          <p:cNvPicPr>
            <a:picLocks noChangeAspect="1"/>
          </p:cNvPicPr>
          <p:nvPr/>
        </p:nvPicPr>
        <p:blipFill>
          <a:blip r:embed="rId2"/>
          <a:stretch>
            <a:fillRect/>
          </a:stretch>
        </p:blipFill>
        <p:spPr>
          <a:xfrm>
            <a:off x="142844" y="142852"/>
            <a:ext cx="3071802" cy="4443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Заголовок 3"/>
          <p:cNvSpPr>
            <a:spLocks noGrp="1"/>
          </p:cNvSpPr>
          <p:nvPr>
            <p:ph type="title"/>
          </p:nvPr>
        </p:nvSpPr>
        <p:spPr>
          <a:xfrm>
            <a:off x="3500430" y="357166"/>
            <a:ext cx="5157766" cy="928686"/>
          </a:xfrm>
        </p:spPr>
        <p:txBody>
          <a:bodyPr>
            <a:noAutofit/>
          </a:bodyPr>
          <a:lstStyle/>
          <a:p>
            <a:r>
              <a:rPr lang="en-US" sz="3200" dirty="0" smtClean="0">
                <a:latin typeface="Arial Black" pitchFamily="34" charset="0"/>
              </a:rPr>
              <a:t>I</a:t>
            </a:r>
            <a:r>
              <a:rPr lang="ru-RU" sz="3200" dirty="0" smtClean="0">
                <a:latin typeface="Arial Black" pitchFamily="34" charset="0"/>
              </a:rPr>
              <a:t>.</a:t>
            </a:r>
            <a:r>
              <a:rPr lang="en-US" sz="3200" dirty="0" smtClean="0">
                <a:latin typeface="Arial Black" pitchFamily="34" charset="0"/>
              </a:rPr>
              <a:t> </a:t>
            </a:r>
            <a:r>
              <a:rPr lang="ru-RU" sz="3200" dirty="0" smtClean="0">
                <a:latin typeface="Arial Black" pitchFamily="34" charset="0"/>
              </a:rPr>
              <a:t>Несколько слов </a:t>
            </a:r>
            <a:br>
              <a:rPr lang="ru-RU" sz="3200" dirty="0" smtClean="0">
                <a:latin typeface="Arial Black" pitchFamily="34" charset="0"/>
              </a:rPr>
            </a:br>
            <a:r>
              <a:rPr lang="ru-RU" sz="3200" dirty="0" smtClean="0">
                <a:latin typeface="Arial Black" pitchFamily="34" charset="0"/>
              </a:rPr>
              <a:t>о В.П. Крапивине</a:t>
            </a:r>
            <a:endParaRPr lang="ru-RU" sz="3200" dirty="0">
              <a:latin typeface="Arial Black" pitchFamily="34" charset="0"/>
            </a:endParaRPr>
          </a:p>
        </p:txBody>
      </p:sp>
      <p:sp>
        <p:nvSpPr>
          <p:cNvPr id="6" name="Скругленный прямоугольник 5"/>
          <p:cNvSpPr/>
          <p:nvPr/>
        </p:nvSpPr>
        <p:spPr>
          <a:xfrm>
            <a:off x="1357290" y="4643446"/>
            <a:ext cx="7286676" cy="1928826"/>
          </a:xfrm>
          <a:prstGeom prst="roundRect">
            <a:avLst/>
          </a:prstGeom>
          <a:solidFill>
            <a:srgbClr val="B0C6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002060"/>
                </a:solidFill>
              </a:rPr>
              <a:t>Владислав Петрович Крапивин – </a:t>
            </a:r>
          </a:p>
          <a:p>
            <a:pPr algn="ctr"/>
            <a:r>
              <a:rPr lang="ru-RU" b="1" dirty="0" smtClean="0">
                <a:solidFill>
                  <a:srgbClr val="002060"/>
                </a:solidFill>
              </a:rPr>
              <a:t>писатель редчайшего таланта.</a:t>
            </a:r>
          </a:p>
          <a:p>
            <a:pPr algn="ctr"/>
            <a:r>
              <a:rPr lang="ru-RU" b="1" dirty="0" smtClean="0">
                <a:solidFill>
                  <a:srgbClr val="002060"/>
                </a:solidFill>
              </a:rPr>
              <a:t>Несмотря на то, что он пишет книги для детей и о детях,</a:t>
            </a:r>
          </a:p>
          <a:p>
            <a:pPr algn="ctr"/>
            <a:r>
              <a:rPr lang="ru-RU" b="1" dirty="0" smtClean="0">
                <a:solidFill>
                  <a:srgbClr val="002060"/>
                </a:solidFill>
              </a:rPr>
              <a:t> вот уже несколько поколений взрослых и серьезных людей искренне восхищаются его творчеством. </a:t>
            </a:r>
            <a:endParaRPr lang="ru-RU" b="1" dirty="0">
              <a:solidFill>
                <a:srgbClr val="002060"/>
              </a:solidFill>
            </a:endParaRPr>
          </a:p>
        </p:txBody>
      </p:sp>
      <p:sp>
        <p:nvSpPr>
          <p:cNvPr id="7" name="Загнутый угол 6"/>
          <p:cNvSpPr/>
          <p:nvPr/>
        </p:nvSpPr>
        <p:spPr>
          <a:xfrm>
            <a:off x="3071802" y="2357430"/>
            <a:ext cx="5500726" cy="1143008"/>
          </a:xfrm>
          <a:prstGeom prst="foldedCorner">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Tx/>
              <a:buChar char="-"/>
            </a:pPr>
            <a:endParaRPr lang="ru-RU" b="1" dirty="0" smtClean="0">
              <a:solidFill>
                <a:srgbClr val="C00000"/>
              </a:solidFill>
            </a:endParaRPr>
          </a:p>
          <a:p>
            <a:pPr algn="just">
              <a:buFontTx/>
              <a:buChar char="-"/>
            </a:pPr>
            <a:r>
              <a:rPr lang="ru-RU" b="1" dirty="0" smtClean="0">
                <a:solidFill>
                  <a:srgbClr val="C00000"/>
                </a:solidFill>
              </a:rPr>
              <a:t> А как Вы представляете своего читателя?</a:t>
            </a:r>
          </a:p>
          <a:p>
            <a:pPr algn="just">
              <a:buFontTx/>
              <a:buChar char="-"/>
            </a:pPr>
            <a:r>
              <a:rPr lang="ru-RU" b="1" dirty="0" smtClean="0">
                <a:solidFill>
                  <a:srgbClr val="C00000"/>
                </a:solidFill>
              </a:rPr>
              <a:t> А что мне его представлять? Вот Вы сидите…</a:t>
            </a:r>
          </a:p>
          <a:p>
            <a:pPr algn="just"/>
            <a:r>
              <a:rPr lang="ru-RU" b="1" dirty="0" smtClean="0">
                <a:solidFill>
                  <a:srgbClr val="C00000"/>
                </a:solidFill>
              </a:rPr>
              <a:t>                         В. Крапивин. Интервью, август 1997.</a:t>
            </a:r>
            <a:endParaRPr lang="ru-RU" b="1" dirty="0">
              <a:solidFill>
                <a:srgbClr val="C00000"/>
              </a:solidFill>
            </a:endParaRPr>
          </a:p>
        </p:txBody>
      </p:sp>
    </p:spTree>
  </p:cSld>
  <p:clrMapOvr>
    <a:masterClrMapping/>
  </p:clrMapOvr>
  <p:transition>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en-US" sz="3100" dirty="0" smtClean="0">
                <a:latin typeface="Arial Black" pitchFamily="34" charset="0"/>
              </a:rPr>
              <a:t>IV</a:t>
            </a:r>
            <a:r>
              <a:rPr lang="ru-RU" sz="3100" dirty="0" smtClean="0">
                <a:latin typeface="Arial Black" pitchFamily="34" charset="0"/>
              </a:rPr>
              <a:t>. Сказки о парусах и крыльях</a:t>
            </a:r>
            <a:endParaRPr lang="ru-RU" sz="3100" dirty="0"/>
          </a:p>
        </p:txBody>
      </p:sp>
      <p:sp>
        <p:nvSpPr>
          <p:cNvPr id="6" name="Загнутый угол 5"/>
          <p:cNvSpPr/>
          <p:nvPr/>
        </p:nvSpPr>
        <p:spPr>
          <a:xfrm>
            <a:off x="2571736" y="1571612"/>
            <a:ext cx="6072230" cy="1500198"/>
          </a:xfrm>
          <a:prstGeom prst="foldedCorner">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C00000"/>
                </a:solidFill>
              </a:rPr>
              <a:t>  </a:t>
            </a:r>
          </a:p>
          <a:p>
            <a:pPr algn="ctr"/>
            <a:r>
              <a:rPr lang="ru-RU" b="1" dirty="0" smtClean="0">
                <a:solidFill>
                  <a:srgbClr val="C00000"/>
                </a:solidFill>
              </a:rPr>
              <a:t> «Детям сказка нужна, чтобы стали бесстрашными. </a:t>
            </a:r>
          </a:p>
          <a:p>
            <a:pPr algn="ctr"/>
            <a:r>
              <a:rPr lang="ru-RU" b="1" dirty="0" smtClean="0">
                <a:solidFill>
                  <a:srgbClr val="C00000"/>
                </a:solidFill>
              </a:rPr>
              <a:t>Взрослым тоже нужна – просто так, просто так…»</a:t>
            </a:r>
          </a:p>
          <a:p>
            <a:pPr algn="ctr"/>
            <a:endParaRPr lang="ru-RU" b="1" dirty="0" smtClean="0">
              <a:solidFill>
                <a:srgbClr val="C00000"/>
              </a:solidFill>
            </a:endParaRPr>
          </a:p>
          <a:p>
            <a:pPr algn="r"/>
            <a:r>
              <a:rPr lang="ru-RU" b="1" i="1" dirty="0" smtClean="0">
                <a:solidFill>
                  <a:srgbClr val="C00000"/>
                </a:solidFill>
              </a:rPr>
              <a:t>      В. Крапивин. «Оранжевый портрет с крапинками»</a:t>
            </a:r>
            <a:endParaRPr lang="ru-RU" b="1" i="1" dirty="0">
              <a:solidFill>
                <a:srgbClr val="C00000"/>
              </a:solidFill>
            </a:endParaRPr>
          </a:p>
        </p:txBody>
      </p:sp>
      <p:sp>
        <p:nvSpPr>
          <p:cNvPr id="45058" name="Rectangle 2"/>
          <p:cNvSpPr>
            <a:spLocks noChangeArrowheads="1"/>
          </p:cNvSpPr>
          <p:nvPr/>
        </p:nvSpPr>
        <p:spPr bwMode="auto">
          <a:xfrm>
            <a:off x="562045" y="3786190"/>
            <a:ext cx="821537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На протяжении всего творчества Владислав Крапивин не раз обращается к жанру литературной сказки. Сказки Крапивина отличаются особой атмосферой, когда рядом сосуществует мир реальный, обыденный и мир волшебства, чуда. Так, неказистый, пыльный ковер оказывается ковром-самолетом, на котором ребятишки устраивают ночные полеты («Ковер-самолет»), деревянный меч может разрубить металл, если этот меч выстругал друг («Дети синего фламинго»). Герои сказок Крапивина часто летают, потому что полет – это состояние души, незамутненной злостью, стяжательством, ненавистью, подлостью. </a:t>
            </a:r>
            <a:endParaRPr kumimoji="0" lang="ru-RU" sz="1800" b="1" i="0" u="none" strike="noStrike" cap="none" normalizeH="0" baseline="0" dirty="0" smtClean="0">
              <a:ln>
                <a:noFill/>
              </a:ln>
              <a:solidFill>
                <a:srgbClr val="002060"/>
              </a:solidFill>
              <a:effectLst/>
              <a:latin typeface="Arial" pitchFamily="34" charset="0"/>
              <a:cs typeface="Arial" pitchFamily="34" charset="0"/>
            </a:endParaRPr>
          </a:p>
        </p:txBody>
      </p:sp>
    </p:spTree>
  </p:cSld>
  <p:clrMapOvr>
    <a:masterClrMapping/>
  </p:clrMapOvr>
  <p:transition>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rgbClr val="DCEBF5">
                <a:alpha val="84000"/>
              </a:srgbClr>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8900000" scaled="1"/>
          <a:tileRect/>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email"/>
          <a:stretch>
            <a:fillRect/>
          </a:stretch>
        </p:blipFill>
        <p:spPr>
          <a:xfrm>
            <a:off x="6748870" y="3601980"/>
            <a:ext cx="2025659" cy="2765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7106" name="Picture 2"/>
          <p:cNvPicPr>
            <a:picLocks noChangeAspect="1" noChangeArrowheads="1"/>
          </p:cNvPicPr>
          <p:nvPr/>
        </p:nvPicPr>
        <p:blipFill>
          <a:blip r:embed="rId3" cstate="email"/>
          <a:srcRect/>
          <a:stretch>
            <a:fillRect/>
          </a:stretch>
        </p:blipFill>
        <p:spPr bwMode="auto">
          <a:xfrm>
            <a:off x="410852" y="285728"/>
            <a:ext cx="1913834" cy="2822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Группа 9"/>
          <p:cNvGrpSpPr/>
          <p:nvPr/>
        </p:nvGrpSpPr>
        <p:grpSpPr>
          <a:xfrm>
            <a:off x="2737444" y="229166"/>
            <a:ext cx="6072230" cy="2571768"/>
            <a:chOff x="2714612" y="500042"/>
            <a:chExt cx="5643602" cy="2857520"/>
          </a:xfrm>
        </p:grpSpPr>
        <p:sp>
          <p:nvSpPr>
            <p:cNvPr id="8" name="Прямоугольник с двумя вырезанными противолежащими углами 7"/>
            <p:cNvSpPr/>
            <p:nvPr/>
          </p:nvSpPr>
          <p:spPr>
            <a:xfrm>
              <a:off x="2714612" y="500042"/>
              <a:ext cx="5643602" cy="2857520"/>
            </a:xfrm>
            <a:prstGeom prst="snip2Diag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107" name="Rectangle 3"/>
            <p:cNvSpPr>
              <a:spLocks noChangeArrowheads="1"/>
            </p:cNvSpPr>
            <p:nvPr/>
          </p:nvSpPr>
          <p:spPr bwMode="auto">
            <a:xfrm>
              <a:off x="2928926" y="857232"/>
              <a:ext cx="5072098" cy="21544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C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Возвращение клипера «Кречет»</a:t>
              </a:r>
              <a:r>
                <a:rPr kumimoji="0" lang="ru-RU" sz="1200" b="1" i="0" u="none" strike="noStrike" cap="none" normalizeH="0" dirty="0" smtClean="0">
                  <a:ln>
                    <a:noFill/>
                  </a:ln>
                  <a:solidFill>
                    <a:srgbClr val="C00000"/>
                  </a:solidFill>
                  <a:effectLst/>
                  <a:latin typeface="Arial" pitchFamily="34" charset="0"/>
                  <a:ea typeface="Times New Roman" pitchFamily="18" charset="0"/>
                </a:rPr>
                <a:t> / Владислав Петрович Крапивин. </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 Н. Новгород: </a:t>
              </a:r>
              <a:r>
                <a:rPr kumimoji="0" lang="ru-RU" sz="1200" b="1" i="0" u="none" strike="noStrike" cap="none" normalizeH="0" baseline="0" dirty="0" err="1" smtClean="0">
                  <a:ln>
                    <a:noFill/>
                  </a:ln>
                  <a:solidFill>
                    <a:srgbClr val="C00000"/>
                  </a:solidFill>
                  <a:effectLst/>
                  <a:latin typeface="Arial" pitchFamily="34" charset="0"/>
                  <a:ea typeface="Times New Roman" pitchFamily="18" charset="0"/>
                </a:rPr>
                <a:t>Нижкнига</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1994. – 501 с. : ил.</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Повесть из цикла «Летящие сказки» рассказывает о дружбе маленького мальчика и корабельного гнома Гоши, который когда-то жил в трюме клипера «Кречет», а теперь списался на берег и пишет стихи. Лиричная, добрая сказка напоминает читателям о таких ценностях, как доброта, участливость, смелость, жертвенность.</a:t>
              </a:r>
              <a:endParaRPr kumimoji="0" lang="ru-RU" sz="1200" b="1" i="1" u="none" strike="noStrike" cap="none" normalizeH="0" baseline="0" dirty="0" smtClean="0">
                <a:ln>
                  <a:noFill/>
                </a:ln>
                <a:solidFill>
                  <a:srgbClr val="C00000"/>
                </a:solidFill>
                <a:effectLst/>
                <a:latin typeface="Arial" pitchFamily="34" charset="0"/>
              </a:endParaRPr>
            </a:p>
          </p:txBody>
        </p:sp>
      </p:grpSp>
      <p:grpSp>
        <p:nvGrpSpPr>
          <p:cNvPr id="11" name="Группа 10"/>
          <p:cNvGrpSpPr/>
          <p:nvPr/>
        </p:nvGrpSpPr>
        <p:grpSpPr>
          <a:xfrm>
            <a:off x="357158" y="4085347"/>
            <a:ext cx="6215106" cy="2286016"/>
            <a:chOff x="142844" y="3857628"/>
            <a:chExt cx="6215106" cy="2286016"/>
          </a:xfrm>
        </p:grpSpPr>
        <p:sp>
          <p:nvSpPr>
            <p:cNvPr id="9" name="Прямоугольник с двумя вырезанными противолежащими углами 8"/>
            <p:cNvSpPr/>
            <p:nvPr/>
          </p:nvSpPr>
          <p:spPr>
            <a:xfrm>
              <a:off x="142844" y="3857628"/>
              <a:ext cx="6215106" cy="2286016"/>
            </a:xfrm>
            <a:prstGeom prst="snip2Diag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108" name="Rectangle 4"/>
            <p:cNvSpPr>
              <a:spLocks noChangeArrowheads="1"/>
            </p:cNvSpPr>
            <p:nvPr/>
          </p:nvSpPr>
          <p:spPr bwMode="auto">
            <a:xfrm>
              <a:off x="357158" y="4000504"/>
              <a:ext cx="6000792"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C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Дети синего фламинго: повесть-сказка / Владислав Петрович Крапивин. – М. : Сов. Россия, 1989. – 191 с. : ил. – (Библ. сер.)</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Пятиклассник Женька Ушаков – герой повести из цикла «Сказки о парусах и крыльях» - попадает на таинственный остров </a:t>
              </a:r>
              <a:r>
                <a:rPr kumimoji="0" lang="ru-RU" sz="1200" b="1" i="1" u="none" strike="noStrike" cap="none" normalizeH="0" baseline="0" dirty="0" err="1" smtClean="0">
                  <a:ln>
                    <a:noFill/>
                  </a:ln>
                  <a:solidFill>
                    <a:srgbClr val="C00000"/>
                  </a:solidFill>
                  <a:effectLst/>
                  <a:latin typeface="Arial" pitchFamily="34" charset="0"/>
                  <a:ea typeface="Times New Roman" pitchFamily="18" charset="0"/>
                </a:rPr>
                <a:t>Двид</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Необходимость помочь своим новым друзьям–островитянам вовлекает его в невероятные и даже страшные приключения.</a:t>
              </a:r>
              <a:endParaRPr kumimoji="0" lang="ru-RU" sz="1200" b="1" i="1" u="none" strike="noStrike" cap="none" normalizeH="0" baseline="0" dirty="0" smtClean="0">
                <a:ln>
                  <a:noFill/>
                </a:ln>
                <a:solidFill>
                  <a:srgbClr val="C00000"/>
                </a:solidFill>
                <a:effectLst/>
                <a:latin typeface="Arial" pitchFamily="34" charset="0"/>
              </a:endParaRPr>
            </a:p>
          </p:txBody>
        </p:sp>
      </p:grpSp>
    </p:spTree>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rgbClr val="CCCCFF">
                <a:alpha val="96000"/>
              </a:srgbClr>
            </a:gs>
            <a:gs pos="17999">
              <a:srgbClr val="99CCFF"/>
            </a:gs>
            <a:gs pos="36000">
              <a:srgbClr val="9966FF"/>
            </a:gs>
            <a:gs pos="61000">
              <a:srgbClr val="CC99FF"/>
            </a:gs>
            <a:gs pos="82001">
              <a:srgbClr val="99CCFF"/>
            </a:gs>
            <a:gs pos="100000">
              <a:srgbClr val="CCCCFF"/>
            </a:gs>
          </a:gsLst>
          <a:lin ang="16200000" scaled="1"/>
          <a:tileRect/>
        </a:gra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email"/>
          <a:stretch>
            <a:fillRect/>
          </a:stretch>
        </p:blipFill>
        <p:spPr>
          <a:xfrm>
            <a:off x="208833" y="394874"/>
            <a:ext cx="1983761" cy="2786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3" cstate="email"/>
          <a:stretch>
            <a:fillRect/>
          </a:stretch>
        </p:blipFill>
        <p:spPr>
          <a:xfrm>
            <a:off x="186817" y="3553022"/>
            <a:ext cx="2018302" cy="2700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Группа 9"/>
          <p:cNvGrpSpPr/>
          <p:nvPr/>
        </p:nvGrpSpPr>
        <p:grpSpPr>
          <a:xfrm>
            <a:off x="2357422" y="477210"/>
            <a:ext cx="6643734" cy="2594600"/>
            <a:chOff x="1991050" y="327412"/>
            <a:chExt cx="6867230" cy="3380846"/>
          </a:xfrm>
        </p:grpSpPr>
        <p:sp>
          <p:nvSpPr>
            <p:cNvPr id="8" name="Табличка 7"/>
            <p:cNvSpPr/>
            <p:nvPr/>
          </p:nvSpPr>
          <p:spPr>
            <a:xfrm>
              <a:off x="1991050" y="636424"/>
              <a:ext cx="6867230" cy="3071834"/>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081" name="Rectangle 1"/>
            <p:cNvSpPr>
              <a:spLocks noChangeArrowheads="1"/>
            </p:cNvSpPr>
            <p:nvPr/>
          </p:nvSpPr>
          <p:spPr bwMode="auto">
            <a:xfrm>
              <a:off x="2212276" y="327412"/>
              <a:ext cx="6572295" cy="30880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1200" dirty="0" smtClean="0">
                <a:latin typeface="Arial" pitchFamily="34" charset="0"/>
                <a:ea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206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Летчик для особых поручений / Владислав</a:t>
              </a:r>
              <a:r>
                <a:rPr kumimoji="0" lang="ru-RU" sz="1200" b="1" i="0" u="none" strike="noStrike" cap="none" normalizeH="0" dirty="0" smtClean="0">
                  <a:ln>
                    <a:noFill/>
                  </a:ln>
                  <a:solidFill>
                    <a:srgbClr val="002060"/>
                  </a:solidFill>
                  <a:effectLst/>
                  <a:latin typeface="Arial" pitchFamily="34" charset="0"/>
                  <a:ea typeface="Times New Roman" pitchFamily="18" charset="0"/>
                </a:rPr>
                <a:t> Петрович </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Крапивин. – М. : </a:t>
              </a:r>
              <a:r>
                <a:rPr kumimoji="0" lang="ru-RU" sz="1200" b="1" i="0" u="none" strike="noStrike" cap="none" normalizeH="0" baseline="0" dirty="0" err="1" smtClean="0">
                  <a:ln>
                    <a:noFill/>
                  </a:ln>
                  <a:solidFill>
                    <a:srgbClr val="002060"/>
                  </a:solidFill>
                  <a:effectLst/>
                  <a:latin typeface="Arial" pitchFamily="34" charset="0"/>
                  <a:ea typeface="Times New Roman" pitchFamily="18" charset="0"/>
                </a:rPr>
                <a:t>Эксмо</a:t>
              </a:r>
              <a:r>
                <a:rPr kumimoji="0" lang="ru-RU" sz="1200" b="1" i="0" u="none" strike="noStrike" cap="none" normalizeH="0" baseline="0" dirty="0" smtClean="0">
                  <a:ln>
                    <a:noFill/>
                  </a:ln>
                  <a:solidFill>
                    <a:srgbClr val="002060"/>
                  </a:solidFill>
                  <a:effectLst/>
                  <a:latin typeface="Arial" pitchFamily="34" charset="0"/>
                  <a:ea typeface="Times New Roman" pitchFamily="18" charset="0"/>
                </a:rPr>
                <a:t>, 2006. – 602 с. – (Отцы - основатели: Русское  Пространство).</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00206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          Сказка может прийти к каждому. Надо только поверить в нее и очень захотеть сделать что-то необычайное и прекрасное. И тогда волшебство врывается в реальные, совершенно земные и будничные дела, в мальчишеские жизни.</a:t>
              </a:r>
              <a:endParaRPr kumimoji="0" lang="ru-RU" sz="1200" b="1" i="1" u="none" strike="noStrike" cap="none" normalizeH="0" baseline="0" dirty="0" smtClean="0">
                <a:ln>
                  <a:noFill/>
                </a:ln>
                <a:solidFill>
                  <a:srgbClr val="00206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400" b="1" i="1" u="none" strike="noStrike" cap="none" normalizeH="0" baseline="0" dirty="0" smtClean="0">
                <a:ln>
                  <a:noFill/>
                </a:ln>
                <a:solidFill>
                  <a:srgbClr val="002060"/>
                </a:solidFill>
                <a:effectLst/>
                <a:latin typeface="Arial" pitchFamily="34" charset="0"/>
              </a:endParaRPr>
            </a:p>
          </p:txBody>
        </p:sp>
      </p:grpSp>
      <p:grpSp>
        <p:nvGrpSpPr>
          <p:cNvPr id="11" name="Группа 10"/>
          <p:cNvGrpSpPr/>
          <p:nvPr/>
        </p:nvGrpSpPr>
        <p:grpSpPr>
          <a:xfrm>
            <a:off x="2357422" y="3714752"/>
            <a:ext cx="6643734" cy="2500330"/>
            <a:chOff x="2638614" y="3929066"/>
            <a:chExt cx="6219666" cy="2500330"/>
          </a:xfrm>
        </p:grpSpPr>
        <p:sp>
          <p:nvSpPr>
            <p:cNvPr id="9" name="Табличка 8"/>
            <p:cNvSpPr/>
            <p:nvPr/>
          </p:nvSpPr>
          <p:spPr>
            <a:xfrm>
              <a:off x="2638614" y="3929066"/>
              <a:ext cx="6219666" cy="250033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082" name="Rectangle 2"/>
            <p:cNvSpPr>
              <a:spLocks noChangeArrowheads="1"/>
            </p:cNvSpPr>
            <p:nvPr/>
          </p:nvSpPr>
          <p:spPr bwMode="auto">
            <a:xfrm>
              <a:off x="3094601" y="4286256"/>
              <a:ext cx="5429288"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rgbClr val="002060"/>
                  </a:solidFill>
                  <a:effectLst/>
                  <a:latin typeface="Arial" pitchFamily="34" charset="0"/>
                  <a:ea typeface="Times New Roman" pitchFamily="18" charset="0"/>
                </a:rPr>
                <a:t>Крапивин, Владислав Петрович.</a:t>
              </a:r>
              <a:endParaRPr lang="ru-RU" sz="1200" b="1" dirty="0" smtClean="0">
                <a:solidFill>
                  <a:srgbClr val="002060"/>
                </a:solidFill>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u="none" strike="noStrike" cap="none" normalizeH="0" dirty="0" smtClean="0">
                  <a:ln>
                    <a:noFill/>
                  </a:ln>
                  <a:solidFill>
                    <a:srgbClr val="002060"/>
                  </a:solidFill>
                  <a:effectLst/>
                  <a:latin typeface="Arial" pitchFamily="34" charset="0"/>
                  <a:ea typeface="Times New Roman" pitchFamily="18" charset="0"/>
                </a:rPr>
                <a:t>         </a:t>
              </a:r>
              <a:r>
                <a:rPr kumimoji="0" lang="ru-RU" sz="1200" b="1" u="none" strike="noStrike" cap="none" normalizeH="0" baseline="0" dirty="0" smtClean="0">
                  <a:ln>
                    <a:noFill/>
                  </a:ln>
                  <a:solidFill>
                    <a:srgbClr val="002060"/>
                  </a:solidFill>
                  <a:effectLst/>
                  <a:latin typeface="Arial" pitchFamily="34" charset="0"/>
                  <a:ea typeface="Times New Roman" pitchFamily="18" charset="0"/>
                </a:rPr>
                <a:t> Летящие сказки: </a:t>
              </a:r>
              <a:r>
                <a:rPr lang="ru-RU" sz="1200" b="1" dirty="0" smtClean="0">
                  <a:solidFill>
                    <a:srgbClr val="002060"/>
                  </a:solidFill>
                  <a:latin typeface="Arial" pitchFamily="34" charset="0"/>
                  <a:ea typeface="Times New Roman" pitchFamily="18" charset="0"/>
                </a:rPr>
                <a:t>п</a:t>
              </a:r>
              <a:r>
                <a:rPr kumimoji="0" lang="ru-RU" sz="1200" b="1" u="none" strike="noStrike" cap="none" normalizeH="0" baseline="0" dirty="0" smtClean="0">
                  <a:ln>
                    <a:noFill/>
                  </a:ln>
                  <a:solidFill>
                    <a:srgbClr val="002060"/>
                  </a:solidFill>
                  <a:effectLst/>
                  <a:latin typeface="Arial" pitchFamily="34" charset="0"/>
                  <a:ea typeface="Times New Roman" pitchFamily="18" charset="0"/>
                </a:rPr>
                <a:t>овести-сказки / Владислав</a:t>
              </a:r>
              <a:r>
                <a:rPr kumimoji="0" lang="ru-RU" sz="1200" b="1" u="none" strike="noStrike" cap="none" normalizeH="0" dirty="0" smtClean="0">
                  <a:ln>
                    <a:noFill/>
                  </a:ln>
                  <a:solidFill>
                    <a:srgbClr val="002060"/>
                  </a:solidFill>
                  <a:effectLst/>
                  <a:latin typeface="Arial" pitchFamily="34" charset="0"/>
                  <a:ea typeface="Times New Roman" pitchFamily="18" charset="0"/>
                </a:rPr>
                <a:t> Петрович Крапивин.</a:t>
              </a:r>
              <a:r>
                <a:rPr kumimoji="0" lang="ru-RU" sz="1200" b="1" u="none" strike="noStrike" cap="none" normalizeH="0" baseline="0" dirty="0" smtClean="0">
                  <a:ln>
                    <a:noFill/>
                  </a:ln>
                  <a:solidFill>
                    <a:srgbClr val="002060"/>
                  </a:solidFill>
                  <a:effectLst/>
                  <a:latin typeface="Arial" pitchFamily="34" charset="0"/>
                  <a:ea typeface="Times New Roman" pitchFamily="18" charset="0"/>
                </a:rPr>
                <a:t> – М. : Дет. лит., 1978. – 272 с. – (Библиотечная серия).</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1" u="none" strike="noStrike" cap="none" normalizeH="0" baseline="0" dirty="0" smtClean="0">
                <a:ln>
                  <a:noFill/>
                </a:ln>
                <a:solidFill>
                  <a:srgbClr val="002060"/>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u="none" strike="noStrike" cap="none" normalizeH="0" baseline="0" dirty="0" smtClean="0">
                  <a:ln>
                    <a:noFill/>
                  </a:ln>
                  <a:solidFill>
                    <a:srgbClr val="00206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002060"/>
                  </a:solidFill>
                  <a:effectLst/>
                  <a:latin typeface="Arial" pitchFamily="34" charset="0"/>
                  <a:ea typeface="Times New Roman" pitchFamily="18" charset="0"/>
                </a:rPr>
                <a:t>Книгу составляют два произведения – «Летчик для особых поручений» и «Ковер-самолет», -  очень близкие по своему духу и теме. Сказки современные, а их герои самые обычные ребята, мечтающие о подвигах, о добрых великих делах, живущих в нашем мире. </a:t>
              </a:r>
              <a:endParaRPr kumimoji="0" lang="ru-RU" sz="1200" b="1" i="1" u="none" strike="noStrike" cap="none" normalizeH="0" baseline="0" dirty="0" smtClean="0">
                <a:ln>
                  <a:noFill/>
                </a:ln>
                <a:solidFill>
                  <a:srgbClr val="002060"/>
                </a:solidFill>
                <a:effectLst/>
                <a:latin typeface="Arial" pitchFamily="34" charset="0"/>
              </a:endParaRPr>
            </a:p>
          </p:txBody>
        </p:sp>
      </p:grpSp>
    </p:spTree>
  </p:cSld>
  <p:clrMapOvr>
    <a:masterClrMapping/>
  </p:clrMapOvr>
  <p:transition spd="med">
    <p:spli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100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13500000" scaled="1"/>
          <a:tileRect/>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6886297" y="252411"/>
            <a:ext cx="1905000"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3"/>
          <a:stretch>
            <a:fillRect/>
          </a:stretch>
        </p:blipFill>
        <p:spPr>
          <a:xfrm>
            <a:off x="322951" y="3553022"/>
            <a:ext cx="19050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Группа 8"/>
          <p:cNvGrpSpPr/>
          <p:nvPr/>
        </p:nvGrpSpPr>
        <p:grpSpPr>
          <a:xfrm>
            <a:off x="285720" y="204863"/>
            <a:ext cx="6215106" cy="2764079"/>
            <a:chOff x="428596" y="214290"/>
            <a:chExt cx="6072230" cy="2643206"/>
          </a:xfrm>
        </p:grpSpPr>
        <p:sp>
          <p:nvSpPr>
            <p:cNvPr id="7" name="Блок-схема: карточка 6"/>
            <p:cNvSpPr/>
            <p:nvPr/>
          </p:nvSpPr>
          <p:spPr>
            <a:xfrm>
              <a:off x="428596" y="214290"/>
              <a:ext cx="6072230" cy="2643206"/>
            </a:xfrm>
            <a:prstGeom prst="flowChartPunchedCard">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129" name="Rectangle 1"/>
            <p:cNvSpPr>
              <a:spLocks noChangeArrowheads="1"/>
            </p:cNvSpPr>
            <p:nvPr/>
          </p:nvSpPr>
          <p:spPr bwMode="auto">
            <a:xfrm>
              <a:off x="857224" y="350918"/>
              <a:ext cx="5500726" cy="22073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Крапивин, Владислав Петрович.</a:t>
              </a:r>
              <a:endParaRPr kumimoji="0" lang="ru-RU" sz="1200" b="1" i="0" u="none" strike="noStrike" cap="none" normalizeH="0" baseline="0" dirty="0" smtClean="0">
                <a:ln>
                  <a:noFill/>
                </a:ln>
                <a:solidFill>
                  <a:srgbClr val="C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Рыцарь прозрачного кота</a:t>
              </a:r>
              <a:r>
                <a:rPr lang="ru-RU" sz="1200" b="1" dirty="0" smtClean="0">
                  <a:solidFill>
                    <a:srgbClr val="C00000"/>
                  </a:solidFill>
                  <a:latin typeface="Arial" pitchFamily="34" charset="0"/>
                  <a:ea typeface="Times New Roman" pitchFamily="18" charset="0"/>
                </a:rPr>
                <a:t> / Владислав Петрович Крапивин.</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 Н. Новгород: </a:t>
              </a:r>
              <a:r>
                <a:rPr kumimoji="0" lang="ru-RU" sz="1200" b="1" i="0" u="none" strike="noStrike" cap="none" normalizeH="0" baseline="0" dirty="0" err="1" smtClean="0">
                  <a:ln>
                    <a:noFill/>
                  </a:ln>
                  <a:solidFill>
                    <a:srgbClr val="C00000"/>
                  </a:solidFill>
                  <a:effectLst/>
                  <a:latin typeface="Arial" pitchFamily="34" charset="0"/>
                  <a:ea typeface="Times New Roman" pitchFamily="18" charset="0"/>
                </a:rPr>
                <a:t>Нижкнига</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1994. –</a:t>
              </a:r>
              <a:r>
                <a:rPr kumimoji="0" lang="ru-RU" sz="1200" b="1" i="0" u="none" strike="noStrike" cap="none" normalizeH="0" dirty="0" smtClean="0">
                  <a:ln>
                    <a:noFill/>
                  </a:ln>
                  <a:solidFill>
                    <a:srgbClr val="C0000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491 с.</a:t>
              </a:r>
              <a:r>
                <a:rPr kumimoji="0" lang="ru-RU" sz="1200" b="1" i="0" u="none" strike="noStrike" cap="none" normalizeH="0" dirty="0" smtClean="0">
                  <a:ln>
                    <a:noFill/>
                  </a:ln>
                  <a:solidFill>
                    <a:srgbClr val="C0000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ил.</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Увлекательная, добрая и забавная повесть-сказка из цикла «Сказки о парусах и крыльях». Однажды летом брат и сестра Леша и Даша совершенно случайно обнаружили, что в их старинном доме живут добродушное </a:t>
              </a:r>
              <a:r>
                <a:rPr kumimoji="0" lang="ru-RU" sz="1200" b="1" i="1" u="none" strike="noStrike" cap="none" normalizeH="0" baseline="0" dirty="0" err="1" smtClean="0">
                  <a:ln>
                    <a:noFill/>
                  </a:ln>
                  <a:solidFill>
                    <a:srgbClr val="C00000"/>
                  </a:solidFill>
                  <a:effectLst/>
                  <a:latin typeface="Arial" pitchFamily="34" charset="0"/>
                  <a:ea typeface="Times New Roman" pitchFamily="18" charset="0"/>
                </a:rPr>
                <a:t>Ыхало</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Тень кота Филарета, гномы и еще целая компания необыкновенных существ. Подружившись с ними, ребята  узнают о сказочном государстве </a:t>
              </a:r>
              <a:r>
                <a:rPr kumimoji="0" lang="ru-RU" sz="1200" b="1" i="1" u="none" strike="noStrike" cap="none" normalizeH="0" baseline="0" dirty="0" err="1" smtClean="0">
                  <a:ln>
                    <a:noFill/>
                  </a:ln>
                  <a:solidFill>
                    <a:srgbClr val="C00000"/>
                  </a:solidFill>
                  <a:effectLst/>
                  <a:latin typeface="Arial" pitchFamily="34" charset="0"/>
                  <a:ea typeface="Times New Roman" pitchFamily="18" charset="0"/>
                </a:rPr>
                <a:t>Астралия</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и однажды отправляются в эту удивительную страну, где даже людоеды питаются исключительно морковкой. </a:t>
              </a:r>
              <a:endParaRPr kumimoji="0" lang="ru-RU" sz="1200" b="1" i="1" u="none" strike="noStrike" cap="none" normalizeH="0" baseline="0" dirty="0" smtClean="0">
                <a:ln>
                  <a:noFill/>
                </a:ln>
                <a:solidFill>
                  <a:srgbClr val="C00000"/>
                </a:solidFill>
                <a:effectLst/>
                <a:latin typeface="Arial" pitchFamily="34" charset="0"/>
              </a:endParaRPr>
            </a:p>
          </p:txBody>
        </p:sp>
      </p:grpSp>
      <p:grpSp>
        <p:nvGrpSpPr>
          <p:cNvPr id="12" name="Группа 11"/>
          <p:cNvGrpSpPr/>
          <p:nvPr/>
        </p:nvGrpSpPr>
        <p:grpSpPr>
          <a:xfrm>
            <a:off x="2428860" y="3643313"/>
            <a:ext cx="6429420" cy="2884828"/>
            <a:chOff x="2000232" y="3571876"/>
            <a:chExt cx="6429420" cy="2643206"/>
          </a:xfrm>
        </p:grpSpPr>
        <p:sp>
          <p:nvSpPr>
            <p:cNvPr id="8" name="Блок-схема: карточка 7"/>
            <p:cNvSpPr/>
            <p:nvPr/>
          </p:nvSpPr>
          <p:spPr>
            <a:xfrm>
              <a:off x="2000232" y="3571876"/>
              <a:ext cx="6429420" cy="2643206"/>
            </a:xfrm>
            <a:prstGeom prst="flowChartPunchedCard">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130" name="Rectangle 2"/>
            <p:cNvSpPr>
              <a:spLocks noChangeArrowheads="1"/>
            </p:cNvSpPr>
            <p:nvPr/>
          </p:nvSpPr>
          <p:spPr bwMode="auto">
            <a:xfrm>
              <a:off x="2000232" y="3637332"/>
              <a:ext cx="6429420" cy="24533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Крапивин, Владислав Петрович.</a:t>
              </a:r>
              <a:endParaRPr kumimoji="0" lang="ru-RU" sz="1200" b="1" i="0" u="none" strike="noStrike" cap="none" normalizeH="0" baseline="0" dirty="0" smtClean="0">
                <a:ln>
                  <a:noFill/>
                </a:ln>
                <a:solidFill>
                  <a:srgbClr val="C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Самолет по имени Сережка: повесть /</a:t>
              </a:r>
              <a:r>
                <a:rPr kumimoji="0" lang="ru-RU" sz="1200" b="1" i="0" u="none" strike="noStrike" cap="none" normalizeH="0" dirty="0" smtClean="0">
                  <a:ln>
                    <a:noFill/>
                  </a:ln>
                  <a:solidFill>
                    <a:srgbClr val="C0000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Владислав Петрович Крапивин. –    М. : </a:t>
              </a:r>
              <a:r>
                <a:rPr kumimoji="0" lang="ru-RU" sz="1200" b="1" i="0" u="none" strike="noStrike" cap="none" normalizeH="0" baseline="0" dirty="0" err="1" smtClean="0">
                  <a:ln>
                    <a:noFill/>
                  </a:ln>
                  <a:solidFill>
                    <a:srgbClr val="C00000"/>
                  </a:solidFill>
                  <a:effectLst/>
                  <a:latin typeface="Arial" pitchFamily="34" charset="0"/>
                  <a:ea typeface="Times New Roman" pitchFamily="18" charset="0"/>
                </a:rPr>
                <a:t>Аст</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Люкс, 2005. – 236 с. : ил. – (Любимое чтение).</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Одна из наиболее лиричных «летящих сказок» Крапивина. Мальчик-инвалид Ромка </a:t>
              </a:r>
              <a:r>
                <a:rPr kumimoji="0" lang="ru-RU" sz="1200" b="1" i="1" u="none" strike="noStrike" cap="none" normalizeH="0" baseline="0" dirty="0" err="1" smtClean="0">
                  <a:ln>
                    <a:noFill/>
                  </a:ln>
                  <a:solidFill>
                    <a:srgbClr val="C00000"/>
                  </a:solidFill>
                  <a:effectLst/>
                  <a:latin typeface="Arial" pitchFamily="34" charset="0"/>
                  <a:ea typeface="Times New Roman" pitchFamily="18" charset="0"/>
                </a:rPr>
                <a:t>Смородкин</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замечательно рисует, но не может выбраться во двор в своей коляске. И внезапно в его жизнь входит друг – замечательный Сережка, который помогает Ромке путешествовать не только по родному городу, но и удивительным Безлюдным пространствам, где Ромка может ходить. Но самое удивительное – мальчик Сережка может превращаться в самолет, а потом учит этому волшебному таланту Ромку! Ребята-самолеты путешествуют по разным мирам, не подозревая о том, что их может подстерегать беда… </a:t>
              </a:r>
              <a:endParaRPr kumimoji="0" lang="ru-RU" sz="1200" b="1" i="1" u="none" strike="noStrike" cap="none" normalizeH="0" baseline="0" dirty="0" smtClean="0">
                <a:ln>
                  <a:noFill/>
                </a:ln>
                <a:solidFill>
                  <a:srgbClr val="C00000"/>
                </a:solidFill>
                <a:effectLst/>
                <a:latin typeface="Arial" pitchFamily="34" charset="0"/>
              </a:endParaRPr>
            </a:p>
          </p:txBody>
        </p:sp>
      </p:grpSp>
    </p:spTree>
  </p:cSld>
  <p:clrMapOvr>
    <a:masterClrMapping/>
  </p:clrMapOvr>
  <p:transition>
    <p:push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44000">
              <a:srgbClr val="DDEBCF">
                <a:alpha val="35000"/>
              </a:srgbClr>
            </a:gs>
            <a:gs pos="50000">
              <a:srgbClr val="9CB86E"/>
            </a:gs>
            <a:gs pos="100000">
              <a:srgbClr val="156B13"/>
            </a:gs>
          </a:gsLst>
          <a:lin ang="16200000" scaled="1"/>
          <a:tileRect/>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email"/>
          <a:stretch>
            <a:fillRect/>
          </a:stretch>
        </p:blipFill>
        <p:spPr>
          <a:xfrm rot="20786741">
            <a:off x="630287" y="578475"/>
            <a:ext cx="1732001" cy="2655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714348" y="3814471"/>
            <a:ext cx="1697925" cy="2678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Прямоугольник с двумя вырезанными противолежащими углами 6"/>
          <p:cNvSpPr/>
          <p:nvPr/>
        </p:nvSpPr>
        <p:spPr>
          <a:xfrm>
            <a:off x="2571736" y="500042"/>
            <a:ext cx="6429420" cy="2786082"/>
          </a:xfrm>
          <a:prstGeom prst="snip2DiagRect">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177" name="Rectangle 1"/>
          <p:cNvSpPr>
            <a:spLocks noChangeArrowheads="1"/>
          </p:cNvSpPr>
          <p:nvPr/>
        </p:nvSpPr>
        <p:spPr bwMode="auto">
          <a:xfrm>
            <a:off x="3143240" y="714356"/>
            <a:ext cx="5286412"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006600"/>
              </a:solidFill>
              <a:effectLst/>
              <a:latin typeface="Arial" pitchFamily="34" charset="0"/>
            </a:endParaRPr>
          </a:p>
          <a:p>
            <a:pPr lvl="0" eaLnBrk="0" fontAlgn="base" hangingPunct="0">
              <a:spcBef>
                <a:spcPct val="0"/>
              </a:spcBef>
              <a:spcAft>
                <a:spcPct val="0"/>
              </a:spcAft>
            </a:pP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       Тополиная рубашка / Владислав</a:t>
            </a:r>
            <a:r>
              <a:rPr kumimoji="0" lang="ru-RU" sz="1200" b="1" i="0" u="none" strike="noStrike" cap="none" normalizeH="0" dirty="0" smtClean="0">
                <a:ln>
                  <a:noFill/>
                </a:ln>
                <a:solidFill>
                  <a:srgbClr val="006600"/>
                </a:solidFill>
                <a:effectLst/>
                <a:latin typeface="Arial" pitchFamily="34" charset="0"/>
                <a:ea typeface="Times New Roman" pitchFamily="18" charset="0"/>
              </a:rPr>
              <a:t> Петрович Крапивин</a:t>
            </a: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 – Н. Новгород, 1994. – 508 с. : ил.</a:t>
            </a:r>
          </a:p>
          <a:p>
            <a:pPr lvl="0" eaLnBrk="0" fontAlgn="base" hangingPunct="0">
              <a:spcBef>
                <a:spcPct val="0"/>
              </a:spcBef>
              <a:spcAft>
                <a:spcPct val="0"/>
              </a:spcAft>
            </a:pPr>
            <a:endParaRPr kumimoji="0" lang="ru-RU" sz="1200" b="1" i="0" u="none" strike="noStrike" cap="none" normalizeH="0" baseline="0" dirty="0" smtClean="0">
              <a:ln>
                <a:noFill/>
              </a:ln>
              <a:solidFill>
                <a:srgbClr val="006600"/>
              </a:solidFill>
              <a:effectLst/>
              <a:latin typeface="Arial" pitchFamily="34" charset="0"/>
              <a:ea typeface="Times New Roman" pitchFamily="18" charset="0"/>
            </a:endParaRPr>
          </a:p>
          <a:p>
            <a:pPr lvl="0" algn="just" eaLnBrk="0" fontAlgn="base" hangingPunct="0">
              <a:spcBef>
                <a:spcPct val="0"/>
              </a:spcBef>
              <a:spcAft>
                <a:spcPct val="0"/>
              </a:spcAft>
            </a:pPr>
            <a:r>
              <a:rPr lang="ru-RU" sz="1200" b="1" i="1" dirty="0" smtClean="0">
                <a:solidFill>
                  <a:srgbClr val="006600"/>
                </a:solidFill>
                <a:latin typeface="Arial" pitchFamily="34" charset="0"/>
                <a:ea typeface="Times New Roman" pitchFamily="18" charset="0"/>
              </a:rPr>
              <a:t>            Повести в этой книге объединяет тема полета. Ржавые ведьмы – добродушные, но несчастные, - шьют мальчику волшебную рубашку из тополиного пуха, и он может в ней летать, а значит, спасти ведьм от повиновения Хозяину, который хочет распространить ржавчину и тление в душах всех людей, сделать их злыми и жестокими. Повесть «Серебристое дерево с поющим котом» рассказывает о дружбе Капа, пришельца с планеты </a:t>
            </a:r>
            <a:r>
              <a:rPr lang="ru-RU" sz="1200" b="1" i="1" dirty="0" err="1" smtClean="0">
                <a:solidFill>
                  <a:srgbClr val="006600"/>
                </a:solidFill>
                <a:latin typeface="Arial" pitchFamily="34" charset="0"/>
                <a:ea typeface="Times New Roman" pitchFamily="18" charset="0"/>
              </a:rPr>
              <a:t>Ллимузина</a:t>
            </a:r>
            <a:r>
              <a:rPr lang="ru-RU" sz="1200" b="1" i="1" dirty="0" smtClean="0">
                <a:solidFill>
                  <a:srgbClr val="006600"/>
                </a:solidFill>
                <a:latin typeface="Arial" pitchFamily="34" charset="0"/>
                <a:ea typeface="Times New Roman" pitchFamily="18" charset="0"/>
              </a:rPr>
              <a:t>, с обычными земными ребятами. </a:t>
            </a:r>
            <a:endParaRPr kumimoji="0" lang="ru-RU" sz="1200" b="1" i="0" u="none" strike="noStrike" cap="none" normalizeH="0" baseline="0" dirty="0" smtClean="0">
              <a:ln>
                <a:noFill/>
              </a:ln>
              <a:solidFill>
                <a:srgbClr val="006600"/>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	</a:t>
            </a:r>
            <a:endParaRPr kumimoji="0" lang="ru-RU" sz="1200" b="1" i="1" u="none" strike="noStrike" cap="none" normalizeH="0" baseline="0" dirty="0" smtClean="0">
              <a:ln>
                <a:noFill/>
              </a:ln>
              <a:solidFill>
                <a:srgbClr val="006600"/>
              </a:solidFill>
              <a:effectLst/>
              <a:latin typeface="Arial" pitchFamily="34" charset="0"/>
            </a:endParaRPr>
          </a:p>
        </p:txBody>
      </p:sp>
      <p:grpSp>
        <p:nvGrpSpPr>
          <p:cNvPr id="10" name="Группа 9"/>
          <p:cNvGrpSpPr/>
          <p:nvPr/>
        </p:nvGrpSpPr>
        <p:grpSpPr>
          <a:xfrm>
            <a:off x="2690309" y="4572008"/>
            <a:ext cx="6286544" cy="1928826"/>
            <a:chOff x="2714612" y="3857628"/>
            <a:chExt cx="5643602" cy="2286016"/>
          </a:xfrm>
        </p:grpSpPr>
        <p:sp>
          <p:nvSpPr>
            <p:cNvPr id="8" name="Прямоугольник с двумя вырезанными противолежащими углами 7"/>
            <p:cNvSpPr/>
            <p:nvPr/>
          </p:nvSpPr>
          <p:spPr>
            <a:xfrm>
              <a:off x="2714612" y="3857628"/>
              <a:ext cx="5643602" cy="2286016"/>
            </a:xfrm>
            <a:prstGeom prst="snip2DiagRect">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178" name="Rectangle 2"/>
            <p:cNvSpPr>
              <a:spLocks noChangeArrowheads="1"/>
            </p:cNvSpPr>
            <p:nvPr/>
          </p:nvSpPr>
          <p:spPr bwMode="auto">
            <a:xfrm>
              <a:off x="2928926" y="3929066"/>
              <a:ext cx="5357850" cy="16414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006600"/>
                </a:solidFill>
                <a:effectLst/>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0066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        Синий треугольник: роман, повести / Владислав Петрович Крапивин.</a:t>
              </a:r>
              <a:r>
                <a:rPr kumimoji="0" lang="ru-RU" sz="1200" b="1" i="0" u="none" strike="noStrike" cap="none" normalizeH="0" dirty="0" smtClean="0">
                  <a:ln>
                    <a:noFill/>
                  </a:ln>
                  <a:solidFill>
                    <a:srgbClr val="00660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a:t>
              </a:r>
              <a:r>
                <a:rPr kumimoji="0" lang="ru-RU" sz="1200" b="1" i="0" u="none" strike="noStrike" cap="none" normalizeH="0" dirty="0" smtClean="0">
                  <a:ln>
                    <a:noFill/>
                  </a:ln>
                  <a:solidFill>
                    <a:srgbClr val="006600"/>
                  </a:solidFill>
                  <a:effectLst/>
                  <a:latin typeface="Arial" pitchFamily="34" charset="0"/>
                  <a:ea typeface="Times New Roman" pitchFamily="18" charset="0"/>
                </a:rPr>
                <a:t> </a:t>
              </a: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М. : </a:t>
              </a:r>
              <a:r>
                <a:rPr kumimoji="0" lang="ru-RU" sz="1200" b="1" i="0" u="none" strike="noStrike" cap="none" normalizeH="0" baseline="0" dirty="0" err="1" smtClean="0">
                  <a:ln>
                    <a:noFill/>
                  </a:ln>
                  <a:solidFill>
                    <a:srgbClr val="006600"/>
                  </a:solidFill>
                  <a:effectLst/>
                  <a:latin typeface="Arial" pitchFamily="34" charset="0"/>
                  <a:ea typeface="Times New Roman" pitchFamily="18" charset="0"/>
                </a:rPr>
                <a:t>Эксмо</a:t>
              </a: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 2006. – 602 с</a:t>
              </a:r>
              <a:r>
                <a:rPr lang="ru-RU" sz="1200" b="1" dirty="0" smtClean="0">
                  <a:solidFill>
                    <a:srgbClr val="006600"/>
                  </a:solidFill>
                  <a:latin typeface="Arial" pitchFamily="34" charset="0"/>
                  <a:ea typeface="Times New Roman" pitchFamily="18" charset="0"/>
                </a:rPr>
                <a:t>. </a:t>
              </a: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 ил. – (Отцы - основатели: Русское пространство).</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006600"/>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00660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006600"/>
                  </a:solidFill>
                  <a:effectLst/>
                  <a:latin typeface="Arial" pitchFamily="34" charset="0"/>
                  <a:ea typeface="Times New Roman" pitchFamily="18" charset="0"/>
                </a:rPr>
                <a:t>Засел в голове у писателя Травяной заяц, а в квартире прижился Синий Треугольник  - странное существо из иных миров… </a:t>
              </a:r>
              <a:endParaRPr kumimoji="0" lang="ru-RU" sz="1200" b="1" i="1" u="none" strike="noStrike" cap="none" normalizeH="0" baseline="0" dirty="0" smtClean="0">
                <a:ln>
                  <a:noFill/>
                </a:ln>
                <a:solidFill>
                  <a:srgbClr val="006600"/>
                </a:solidFill>
                <a:effectLst/>
                <a:latin typeface="Arial" pitchFamily="34" charset="0"/>
              </a:endParaRPr>
            </a:p>
          </p:txBody>
        </p:sp>
      </p:grpSp>
    </p:spTree>
  </p:cSld>
  <p:clrMapOvr>
    <a:masterClrMapping/>
  </p:clrMapOvr>
  <p:transition spd="med">
    <p:cover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49000">
              <a:srgbClr val="FBEAC7">
                <a:alpha val="50000"/>
              </a:srgbClr>
            </a:gs>
            <a:gs pos="17999">
              <a:srgbClr val="FEE7F2"/>
            </a:gs>
            <a:gs pos="36000">
              <a:srgbClr val="FAC77D"/>
            </a:gs>
            <a:gs pos="61000">
              <a:srgbClr val="FBA97D"/>
            </a:gs>
            <a:gs pos="82001">
              <a:srgbClr val="FBD49C"/>
            </a:gs>
            <a:gs pos="100000">
              <a:srgbClr val="FEE7F2"/>
            </a:gs>
          </a:gsLst>
          <a:lin ang="0" scaled="1"/>
          <a:tileRect/>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stretch>
            <a:fillRect/>
          </a:stretch>
        </p:blipFill>
        <p:spPr>
          <a:xfrm>
            <a:off x="457200" y="404664"/>
            <a:ext cx="1932784" cy="2987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3" cstate="email"/>
          <a:stretch>
            <a:fillRect/>
          </a:stretch>
        </p:blipFill>
        <p:spPr>
          <a:xfrm>
            <a:off x="7023801" y="3547573"/>
            <a:ext cx="1815625" cy="2866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Группа 9"/>
          <p:cNvGrpSpPr/>
          <p:nvPr/>
        </p:nvGrpSpPr>
        <p:grpSpPr>
          <a:xfrm>
            <a:off x="2357422" y="642918"/>
            <a:ext cx="6500858" cy="2658887"/>
            <a:chOff x="2358992" y="571480"/>
            <a:chExt cx="6429420" cy="3406701"/>
          </a:xfrm>
        </p:grpSpPr>
        <p:sp>
          <p:nvSpPr>
            <p:cNvPr id="8" name="Прямоугольник с двумя вырезанными противолежащими углами 7"/>
            <p:cNvSpPr/>
            <p:nvPr/>
          </p:nvSpPr>
          <p:spPr>
            <a:xfrm>
              <a:off x="2358992" y="1120660"/>
              <a:ext cx="6429420" cy="2857521"/>
            </a:xfrm>
            <a:prstGeom prst="snip2DiagRect">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201" name="Rectangle 1"/>
            <p:cNvSpPr>
              <a:spLocks noChangeArrowheads="1"/>
            </p:cNvSpPr>
            <p:nvPr/>
          </p:nvSpPr>
          <p:spPr bwMode="auto">
            <a:xfrm>
              <a:off x="2571736" y="571480"/>
              <a:ext cx="6215106" cy="2996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ru-RU" sz="1200" b="1" dirty="0" smtClean="0">
                <a:solidFill>
                  <a:srgbClr val="C00000"/>
                </a:solidFill>
                <a:latin typeface="Arial" pitchFamily="34" charset="0"/>
                <a:ea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C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Стража </a:t>
              </a:r>
              <a:r>
                <a:rPr kumimoji="0" lang="ru-RU" sz="1200" b="1" i="0" u="none" strike="noStrike" cap="none" normalizeH="0" baseline="0" dirty="0" err="1" smtClean="0">
                  <a:ln>
                    <a:noFill/>
                  </a:ln>
                  <a:solidFill>
                    <a:srgbClr val="C00000"/>
                  </a:solidFill>
                  <a:effectLst/>
                  <a:latin typeface="Arial" pitchFamily="34" charset="0"/>
                  <a:ea typeface="Times New Roman" pitchFamily="18" charset="0"/>
                </a:rPr>
                <a:t>лопухастых</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островов: роман-сказка / Владислав Петрович Крапивин. – М. : Ас. : </a:t>
              </a:r>
              <a:r>
                <a:rPr kumimoji="0" lang="ru-RU" sz="1200" b="1" i="0" u="none" strike="noStrike" cap="none" normalizeH="0" baseline="0" dirty="0" err="1" smtClean="0">
                  <a:ln>
                    <a:noFill/>
                  </a:ln>
                  <a:solidFill>
                    <a:srgbClr val="C00000"/>
                  </a:solidFill>
                  <a:effectLst/>
                  <a:latin typeface="Arial" pitchFamily="34" charset="0"/>
                  <a:ea typeface="Times New Roman" pitchFamily="18" charset="0"/>
                </a:rPr>
                <a:t>Астрель</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Транзит книга, 2006. – 382 с. : ил. – (Внеклассное чтение).</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a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Действие книги происходит в небольшом городке, где удивительные события </a:t>
              </a:r>
              <a:r>
                <a:rPr lang="ru-RU" sz="1200" b="1" i="1" dirty="0" smtClean="0">
                  <a:solidFill>
                    <a:srgbClr val="C00000"/>
                  </a:solidFill>
                  <a:latin typeface="Arial" pitchFamily="34" charset="0"/>
                  <a:ea typeface="Times New Roman" pitchFamily="18" charset="0"/>
                </a:rPr>
                <a:t>-</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не редкость. Да и как может быть иначе, если по соседству с жителями городка обитают травяные </a:t>
              </a:r>
              <a:r>
                <a:rPr kumimoji="0" lang="ru-RU" sz="1200" b="1" i="1" u="none" strike="noStrike" cap="none" normalizeH="0" baseline="0" dirty="0" err="1" smtClean="0">
                  <a:ln>
                    <a:noFill/>
                  </a:ln>
                  <a:solidFill>
                    <a:srgbClr val="C00000"/>
                  </a:solidFill>
                  <a:effectLst/>
                  <a:latin typeface="Arial" pitchFamily="34" charset="0"/>
                  <a:ea typeface="Times New Roman" pitchFamily="18" charset="0"/>
                </a:rPr>
                <a:t>инамы</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и ручейковые </a:t>
              </a:r>
              <a:r>
                <a:rPr kumimoji="0" lang="ru-RU" sz="1200" b="1" i="1" u="none" strike="noStrike" cap="none" normalizeH="0" baseline="0" dirty="0" err="1" smtClean="0">
                  <a:ln>
                    <a:noFill/>
                  </a:ln>
                  <a:solidFill>
                    <a:srgbClr val="C00000"/>
                  </a:solidFill>
                  <a:effectLst/>
                  <a:latin typeface="Arial" pitchFamily="34" charset="0"/>
                  <a:ea typeface="Times New Roman" pitchFamily="18" charset="0"/>
                </a:rPr>
                <a:t>ивамы</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 да и говорящего ежика спасти просто необходимо.</a:t>
              </a:r>
              <a:r>
                <a:rPr kumimoji="0" lang="ru-RU" sz="1200" b="1" i="1" u="none" strike="noStrike" cap="none" normalizeH="0" baseline="0" dirty="0" smtClean="0">
                  <a:ln>
                    <a:noFill/>
                  </a:ln>
                  <a:solidFill>
                    <a:srgbClr val="C00000"/>
                  </a:solidFill>
                  <a:effectLst/>
                  <a:latin typeface="Arial" pitchFamily="34" charset="0"/>
                </a:rPr>
                <a:t> </a:t>
              </a:r>
            </a:p>
          </p:txBody>
        </p:sp>
      </p:grpSp>
      <p:grpSp>
        <p:nvGrpSpPr>
          <p:cNvPr id="11" name="Группа 10"/>
          <p:cNvGrpSpPr/>
          <p:nvPr/>
        </p:nvGrpSpPr>
        <p:grpSpPr>
          <a:xfrm>
            <a:off x="385439" y="3919639"/>
            <a:ext cx="6357982" cy="2500330"/>
            <a:chOff x="214282" y="3714752"/>
            <a:chExt cx="6429420" cy="2643206"/>
          </a:xfrm>
        </p:grpSpPr>
        <p:sp>
          <p:nvSpPr>
            <p:cNvPr id="9" name="Прямоугольник с двумя вырезанными противолежащими углами 8"/>
            <p:cNvSpPr/>
            <p:nvPr/>
          </p:nvSpPr>
          <p:spPr>
            <a:xfrm>
              <a:off x="214282" y="3714752"/>
              <a:ext cx="6429420" cy="2643206"/>
            </a:xfrm>
            <a:prstGeom prst="snip2DiagRect">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202" name="Rectangle 2"/>
            <p:cNvSpPr>
              <a:spLocks noChangeArrowheads="1"/>
            </p:cNvSpPr>
            <p:nvPr/>
          </p:nvSpPr>
          <p:spPr bwMode="auto">
            <a:xfrm>
              <a:off x="500034" y="3929066"/>
              <a:ext cx="5929354"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Крапивин, Владислав Петрович.</a:t>
              </a:r>
              <a:endParaRPr kumimoji="0" lang="ru-RU" sz="1200" b="1" i="0" u="none" strike="noStrike" cap="none" normalizeH="0" baseline="0" dirty="0" smtClean="0">
                <a:ln>
                  <a:noFill/>
                </a:ln>
                <a:solidFill>
                  <a:srgbClr val="C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Топот шахматных лошадок: романы, повесть / Владислав Петрович Крапивин. – М. :</a:t>
              </a:r>
              <a:r>
                <a:rPr kumimoji="0" lang="ru-RU" sz="1200" b="1" i="0" u="none" strike="noStrike" cap="none" normalizeH="0" dirty="0" smtClean="0">
                  <a:ln>
                    <a:noFill/>
                  </a:ln>
                  <a:solidFill>
                    <a:srgbClr val="C00000"/>
                  </a:solidFill>
                  <a:effectLst/>
                  <a:latin typeface="Arial" pitchFamily="34" charset="0"/>
                  <a:ea typeface="Times New Roman" pitchFamily="18" charset="0"/>
                </a:rPr>
                <a:t> </a:t>
              </a:r>
              <a:r>
                <a:rPr kumimoji="0" lang="ru-RU" sz="1200" b="1" i="0" u="none" strike="noStrike" cap="none" normalizeH="0" baseline="0" dirty="0" err="1" smtClean="0">
                  <a:ln>
                    <a:noFill/>
                  </a:ln>
                  <a:solidFill>
                    <a:srgbClr val="C00000"/>
                  </a:solidFill>
                  <a:effectLst/>
                  <a:latin typeface="Arial" pitchFamily="34" charset="0"/>
                  <a:ea typeface="Times New Roman" pitchFamily="18" charset="0"/>
                </a:rPr>
                <a:t>Эксмо</a:t>
              </a: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2006. – 602 с. – (Отцы-основатели: Русское пространство).</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C0000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C00000"/>
                  </a:solidFill>
                  <a:effectLst/>
                  <a:latin typeface="Arial" pitchFamily="34" charset="0"/>
                  <a:ea typeface="Times New Roman" pitchFamily="18" charset="0"/>
                </a:rPr>
                <a:t>	</a:t>
              </a:r>
              <a:r>
                <a:rPr kumimoji="0" lang="ru-RU" sz="1200" b="1" i="1" u="none" strike="noStrike" cap="none" normalizeH="0" baseline="0" dirty="0" smtClean="0">
                  <a:ln>
                    <a:noFill/>
                  </a:ln>
                  <a:solidFill>
                    <a:srgbClr val="C00000"/>
                  </a:solidFill>
                  <a:effectLst/>
                  <a:latin typeface="Arial" pitchFamily="34" charset="0"/>
                  <a:ea typeface="Times New Roman" pitchFamily="18" charset="0"/>
                </a:rPr>
                <a:t>С давней поры у главного героя, когда он жил с родителями, была при себе маленькая шахматная лошадка, вроде как талисман. Он ее пуще всего берег, везде и всюду, она и сейчас с ним… И вот будто бы лошадка эта однажды во сне ему сказала… Хотите узнать, что? Прочтите книгу! </a:t>
              </a:r>
              <a:endParaRPr kumimoji="0" lang="ru-RU" sz="1200" b="1" i="1" u="none" strike="noStrike" cap="none" normalizeH="0" baseline="0" dirty="0" smtClean="0">
                <a:ln>
                  <a:noFill/>
                </a:ln>
                <a:solidFill>
                  <a:srgbClr val="C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0" i="1" u="none" strike="noStrike" cap="none" normalizeH="0" baseline="0" dirty="0" smtClean="0">
                <a:ln>
                  <a:noFill/>
                </a:ln>
                <a:solidFill>
                  <a:schemeClr val="tx1"/>
                </a:solidFill>
                <a:effectLst/>
                <a:latin typeface="Arial" pitchFamily="34" charset="0"/>
              </a:endParaRPr>
            </a:p>
          </p:txBody>
        </p:sp>
      </p:grpSp>
    </p:spTree>
  </p:cSld>
  <p:clrMapOvr>
    <a:masterClrMapping/>
  </p:clrMapOvr>
  <p:transition spd="med">
    <p:cover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4282" y="357166"/>
            <a:ext cx="8572560" cy="1384995"/>
          </a:xfrm>
          <a:prstGeom prst="rect">
            <a:avLst/>
          </a:prstGeom>
        </p:spPr>
        <p:txBody>
          <a:bodyPr wrap="square">
            <a:spAutoFit/>
          </a:bodyPr>
          <a:lstStyle/>
          <a:p>
            <a:pPr algn="ctr"/>
            <a:endParaRPr lang="ru-RU" sz="1400" b="1" dirty="0" smtClean="0">
              <a:solidFill>
                <a:srgbClr val="C00000"/>
              </a:solidFill>
              <a:latin typeface="Arial" pitchFamily="34" charset="0"/>
              <a:cs typeface="Arial" pitchFamily="34" charset="0"/>
            </a:endParaRPr>
          </a:p>
          <a:p>
            <a:pPr algn="r"/>
            <a:r>
              <a:rPr lang="ru-RU" sz="1400" b="1" dirty="0" smtClean="0">
                <a:solidFill>
                  <a:srgbClr val="760000"/>
                </a:solidFill>
                <a:latin typeface="Arial" pitchFamily="34" charset="0"/>
                <a:cs typeface="Arial" pitchFamily="34" charset="0"/>
              </a:rPr>
              <a:t>                                               Дорогие друзья, вы перевернули последнюю страницу виртуальной выставки, но ваше знакомство с творчеством </a:t>
            </a:r>
          </a:p>
          <a:p>
            <a:pPr algn="r"/>
            <a:r>
              <a:rPr lang="ru-RU" sz="1400" b="1" dirty="0" smtClean="0">
                <a:solidFill>
                  <a:srgbClr val="760000"/>
                </a:solidFill>
                <a:latin typeface="Arial" pitchFamily="34" charset="0"/>
                <a:cs typeface="Arial" pitchFamily="34" charset="0"/>
              </a:rPr>
              <a:t>Владислава Крапивина может продолжаться всю жизнь. </a:t>
            </a:r>
          </a:p>
          <a:p>
            <a:pPr algn="r"/>
            <a:r>
              <a:rPr lang="ru-RU" sz="1400" b="1" dirty="0" smtClean="0">
                <a:solidFill>
                  <a:srgbClr val="760000"/>
                </a:solidFill>
                <a:latin typeface="Arial" pitchFamily="34" charset="0"/>
                <a:cs typeface="Arial" pitchFamily="34" charset="0"/>
              </a:rPr>
              <a:t>Поверьте, его книги вас не разочаруют!</a:t>
            </a:r>
            <a:br>
              <a:rPr lang="ru-RU" sz="1400" b="1" dirty="0" smtClean="0">
                <a:solidFill>
                  <a:srgbClr val="760000"/>
                </a:solidFill>
                <a:latin typeface="Arial" pitchFamily="34" charset="0"/>
                <a:cs typeface="Arial" pitchFamily="34" charset="0"/>
              </a:rPr>
            </a:br>
            <a:r>
              <a:rPr lang="ru-RU" sz="1400" b="1" dirty="0" smtClean="0">
                <a:solidFill>
                  <a:srgbClr val="760000"/>
                </a:solidFill>
                <a:latin typeface="Arial" pitchFamily="34" charset="0"/>
                <a:cs typeface="Arial" pitchFamily="34" charset="0"/>
              </a:rPr>
              <a:t> Кстати, вы можете их найти  в фондах  </a:t>
            </a:r>
            <a:r>
              <a:rPr lang="ru-RU" sz="1400" b="1" u="sng" dirty="0" smtClean="0">
                <a:solidFill>
                  <a:srgbClr val="760000"/>
                </a:solidFill>
                <a:latin typeface="Arial" pitchFamily="34" charset="0"/>
                <a:cs typeface="Arial" pitchFamily="34" charset="0"/>
                <a:hlinkClick r:id="rId2"/>
              </a:rPr>
              <a:t>МУК «Тульская библиотечная система»</a:t>
            </a:r>
            <a:r>
              <a:rPr lang="ru-RU" sz="1400" b="1" u="sng" dirty="0" smtClean="0">
                <a:solidFill>
                  <a:srgbClr val="760000"/>
                </a:solidFill>
                <a:latin typeface="Arial" pitchFamily="34" charset="0"/>
                <a:cs typeface="Arial" pitchFamily="34" charset="0"/>
              </a:rPr>
              <a:t>.</a:t>
            </a:r>
            <a:endParaRPr lang="ru-RU" sz="1400" u="sng" dirty="0">
              <a:solidFill>
                <a:srgbClr val="760000"/>
              </a:solidFill>
            </a:endParaRPr>
          </a:p>
        </p:txBody>
      </p:sp>
      <p:sp>
        <p:nvSpPr>
          <p:cNvPr id="6" name="Прямоугольник 5"/>
          <p:cNvSpPr/>
          <p:nvPr/>
        </p:nvSpPr>
        <p:spPr>
          <a:xfrm>
            <a:off x="714348" y="1357298"/>
            <a:ext cx="7429552" cy="369332"/>
          </a:xfrm>
          <a:prstGeom prst="rect">
            <a:avLst/>
          </a:prstGeom>
        </p:spPr>
        <p:txBody>
          <a:bodyPr wrap="square">
            <a:spAutoFit/>
          </a:bodyPr>
          <a:lstStyle/>
          <a:p>
            <a:r>
              <a:rPr lang="ru-RU" dirty="0" smtClean="0">
                <a:solidFill>
                  <a:srgbClr val="002060"/>
                </a:solidFill>
                <a:latin typeface="Arial" pitchFamily="34" charset="0"/>
                <a:cs typeface="Arial" pitchFamily="34" charset="0"/>
              </a:rPr>
              <a:t> </a:t>
            </a:r>
            <a:endParaRPr lang="ru-RU" dirty="0"/>
          </a:p>
        </p:txBody>
      </p:sp>
      <p:sp>
        <p:nvSpPr>
          <p:cNvPr id="7" name="Прямоугольник 6"/>
          <p:cNvSpPr/>
          <p:nvPr/>
        </p:nvSpPr>
        <p:spPr>
          <a:xfrm>
            <a:off x="642910" y="1785927"/>
            <a:ext cx="8215370" cy="5909310"/>
          </a:xfrm>
          <a:prstGeom prst="rect">
            <a:avLst/>
          </a:prstGeom>
        </p:spPr>
        <p:txBody>
          <a:bodyPr wrap="square">
            <a:spAutoFit/>
          </a:bodyPr>
          <a:lstStyle/>
          <a:p>
            <a:pPr algn="ctr"/>
            <a:endParaRPr lang="ru-RU" sz="1400" b="1" dirty="0" smtClean="0">
              <a:solidFill>
                <a:srgbClr val="C00000"/>
              </a:solidFill>
              <a:latin typeface="Arial" pitchFamily="34" charset="0"/>
              <a:cs typeface="Arial" pitchFamily="34" charset="0"/>
            </a:endParaRPr>
          </a:p>
          <a:p>
            <a:pPr algn="ctr"/>
            <a:r>
              <a:rPr lang="ru-RU" sz="1600" b="1" dirty="0" smtClean="0">
                <a:solidFill>
                  <a:srgbClr val="C00000"/>
                </a:solidFill>
                <a:latin typeface="Arbat-Bold" pitchFamily="2" charset="0"/>
                <a:cs typeface="Arial" pitchFamily="34" charset="0"/>
              </a:rPr>
              <a:t>Твой кораблик из бумаги папиросной </a:t>
            </a:r>
            <a:br>
              <a:rPr lang="ru-RU" sz="1600" b="1" dirty="0" smtClean="0">
                <a:solidFill>
                  <a:srgbClr val="C00000"/>
                </a:solidFill>
                <a:latin typeface="Arbat-Bold" pitchFamily="2" charset="0"/>
                <a:cs typeface="Arial" pitchFamily="34" charset="0"/>
              </a:rPr>
            </a:br>
            <a:r>
              <a:rPr lang="ru-RU" sz="1600" b="1" dirty="0" smtClean="0">
                <a:solidFill>
                  <a:srgbClr val="C00000"/>
                </a:solidFill>
                <a:latin typeface="Arbat-Bold" pitchFamily="2" charset="0"/>
                <a:cs typeface="Arial" pitchFamily="34" charset="0"/>
              </a:rPr>
              <a:t>Белым голубем взлетает к небесам.</a:t>
            </a:r>
            <a:br>
              <a:rPr lang="ru-RU" sz="1600" b="1" dirty="0" smtClean="0">
                <a:solidFill>
                  <a:srgbClr val="C00000"/>
                </a:solidFill>
                <a:latin typeface="Arbat-Bold" pitchFamily="2" charset="0"/>
                <a:cs typeface="Arial" pitchFamily="34" charset="0"/>
              </a:rPr>
            </a:br>
            <a:r>
              <a:rPr lang="ru-RU" sz="1600" b="1" dirty="0" smtClean="0">
                <a:solidFill>
                  <a:srgbClr val="C00000"/>
                </a:solidFill>
                <a:latin typeface="Arbat-Bold" pitchFamily="2" charset="0"/>
                <a:cs typeface="Arial" pitchFamily="34" charset="0"/>
              </a:rPr>
              <a:t>Я не стану задавать тебе вопросы –</a:t>
            </a:r>
            <a:br>
              <a:rPr lang="ru-RU" sz="1600" b="1" dirty="0" smtClean="0">
                <a:solidFill>
                  <a:srgbClr val="C00000"/>
                </a:solidFill>
                <a:latin typeface="Arbat-Bold" pitchFamily="2" charset="0"/>
                <a:cs typeface="Arial" pitchFamily="34" charset="0"/>
              </a:rPr>
            </a:br>
            <a:r>
              <a:rPr lang="ru-RU" sz="1600" b="1" dirty="0" smtClean="0">
                <a:solidFill>
                  <a:srgbClr val="C00000"/>
                </a:solidFill>
                <a:latin typeface="Arbat-Bold" pitchFamily="2" charset="0"/>
                <a:cs typeface="Arial" pitchFamily="34" charset="0"/>
              </a:rPr>
              <a:t>Ты на них найдешь ответы сам.</a:t>
            </a:r>
            <a:br>
              <a:rPr lang="ru-RU" sz="1600" b="1" dirty="0" smtClean="0">
                <a:solidFill>
                  <a:srgbClr val="C00000"/>
                </a:solidFill>
                <a:latin typeface="Arbat-Bold" pitchFamily="2" charset="0"/>
                <a:cs typeface="Arial" pitchFamily="34" charset="0"/>
              </a:rPr>
            </a:br>
            <a:r>
              <a:rPr lang="ru-RU" sz="1600" b="1" dirty="0" smtClean="0">
                <a:solidFill>
                  <a:srgbClr val="C00000"/>
                </a:solidFill>
                <a:latin typeface="Arbat-Bold" pitchFamily="2" charset="0"/>
                <a:cs typeface="Arial" pitchFamily="34" charset="0"/>
              </a:rPr>
              <a:t>В добрый путь! Какой удачный нынче ветер</a:t>
            </a:r>
            <a:br>
              <a:rPr lang="ru-RU" sz="1600" b="1" dirty="0" smtClean="0">
                <a:solidFill>
                  <a:srgbClr val="C00000"/>
                </a:solidFill>
                <a:latin typeface="Arbat-Bold" pitchFamily="2" charset="0"/>
                <a:cs typeface="Arial" pitchFamily="34" charset="0"/>
              </a:rPr>
            </a:br>
            <a:r>
              <a:rPr lang="ru-RU" sz="1600" b="1" dirty="0" smtClean="0">
                <a:solidFill>
                  <a:srgbClr val="C00000"/>
                </a:solidFill>
                <a:latin typeface="Arbat-Bold" pitchFamily="2" charset="0"/>
                <a:cs typeface="Arial" pitchFamily="34" charset="0"/>
              </a:rPr>
              <a:t>Для того,  кому всю жизнь летать и плыть.</a:t>
            </a:r>
            <a:br>
              <a:rPr lang="ru-RU" sz="1600" b="1" dirty="0" smtClean="0">
                <a:solidFill>
                  <a:srgbClr val="C00000"/>
                </a:solidFill>
                <a:latin typeface="Arbat-Bold" pitchFamily="2" charset="0"/>
                <a:cs typeface="Arial" pitchFamily="34" charset="0"/>
              </a:rPr>
            </a:br>
            <a:r>
              <a:rPr lang="ru-RU" sz="1600" b="1" dirty="0" smtClean="0">
                <a:solidFill>
                  <a:srgbClr val="C00000"/>
                </a:solidFill>
                <a:latin typeface="Arbat-Bold" pitchFamily="2" charset="0"/>
                <a:cs typeface="Arial" pitchFamily="34" charset="0"/>
              </a:rPr>
              <a:t>Твой кораблик - невесом,  блестящ и светел -</a:t>
            </a:r>
            <a:br>
              <a:rPr lang="ru-RU" sz="1600" b="1" dirty="0" smtClean="0">
                <a:solidFill>
                  <a:srgbClr val="C00000"/>
                </a:solidFill>
                <a:latin typeface="Arbat-Bold" pitchFamily="2" charset="0"/>
                <a:cs typeface="Arial" pitchFamily="34" charset="0"/>
              </a:rPr>
            </a:br>
            <a:r>
              <a:rPr lang="ru-RU" sz="1600" b="1" dirty="0" smtClean="0">
                <a:solidFill>
                  <a:srgbClr val="C00000"/>
                </a:solidFill>
                <a:latin typeface="Arbat-Bold" pitchFamily="2" charset="0"/>
                <a:cs typeface="Arial" pitchFamily="34" charset="0"/>
              </a:rPr>
              <a:t>Будет в небе лунным парусом светить.</a:t>
            </a:r>
            <a:br>
              <a:rPr lang="ru-RU" sz="1600" b="1" dirty="0" smtClean="0">
                <a:solidFill>
                  <a:srgbClr val="C00000"/>
                </a:solidFill>
                <a:latin typeface="Arbat-Bold" pitchFamily="2" charset="0"/>
                <a:cs typeface="Arial" pitchFamily="34" charset="0"/>
              </a:rPr>
            </a:br>
            <a:r>
              <a:rPr lang="ru-RU" sz="1600" b="1" dirty="0" smtClean="0">
                <a:solidFill>
                  <a:srgbClr val="C00000"/>
                </a:solidFill>
                <a:latin typeface="Arbat-Bold" pitchFamily="2" charset="0"/>
                <a:cs typeface="Arial" pitchFamily="34" charset="0"/>
              </a:rPr>
              <a:t>Лунный луч тебя так крепко опоясал,</a:t>
            </a:r>
            <a:br>
              <a:rPr lang="ru-RU" sz="1600" b="1" dirty="0" smtClean="0">
                <a:solidFill>
                  <a:srgbClr val="C00000"/>
                </a:solidFill>
                <a:latin typeface="Arbat-Bold" pitchFamily="2" charset="0"/>
                <a:cs typeface="Arial" pitchFamily="34" charset="0"/>
              </a:rPr>
            </a:br>
            <a:r>
              <a:rPr lang="ru-RU" sz="1600" b="1" dirty="0" smtClean="0">
                <a:solidFill>
                  <a:srgbClr val="C00000"/>
                </a:solidFill>
                <a:latin typeface="Arbat-Bold" pitchFamily="2" charset="0"/>
                <a:cs typeface="Arial" pitchFamily="34" charset="0"/>
              </a:rPr>
              <a:t>Сохраняя от печали и тоски.</a:t>
            </a:r>
            <a:br>
              <a:rPr lang="ru-RU" sz="1600" b="1" dirty="0" smtClean="0">
                <a:solidFill>
                  <a:srgbClr val="C00000"/>
                </a:solidFill>
                <a:latin typeface="Arbat-Bold" pitchFamily="2" charset="0"/>
                <a:cs typeface="Arial" pitchFamily="34" charset="0"/>
              </a:rPr>
            </a:br>
            <a:r>
              <a:rPr lang="ru-RU" sz="1600" b="1" dirty="0" smtClean="0">
                <a:solidFill>
                  <a:srgbClr val="C00000"/>
                </a:solidFill>
                <a:latin typeface="Arbat-Bold" pitchFamily="2" charset="0"/>
                <a:cs typeface="Arial" pitchFamily="34" charset="0"/>
              </a:rPr>
              <a:t>Твой кораблик – безмятежный,  чистый,  ясный,</a:t>
            </a:r>
            <a:br>
              <a:rPr lang="ru-RU" sz="1600" b="1" dirty="0" smtClean="0">
                <a:solidFill>
                  <a:srgbClr val="C00000"/>
                </a:solidFill>
                <a:latin typeface="Arbat-Bold" pitchFamily="2" charset="0"/>
                <a:cs typeface="Arial" pitchFamily="34" charset="0"/>
              </a:rPr>
            </a:br>
            <a:r>
              <a:rPr lang="ru-RU" sz="1600" b="1" dirty="0" smtClean="0">
                <a:solidFill>
                  <a:srgbClr val="C00000"/>
                </a:solidFill>
                <a:latin typeface="Arbat-Bold" pitchFamily="2" charset="0"/>
                <a:cs typeface="Arial" pitchFamily="34" charset="0"/>
              </a:rPr>
              <a:t>Паруса его прозрачны и легки…</a:t>
            </a:r>
          </a:p>
          <a:p>
            <a:pPr algn="ctr"/>
            <a:r>
              <a:rPr lang="ru-RU" sz="1600" b="1" dirty="0" smtClean="0">
                <a:solidFill>
                  <a:srgbClr val="C00000"/>
                </a:solidFill>
                <a:latin typeface="Arbat-Bold" pitchFamily="2" charset="0"/>
                <a:cs typeface="Arial" pitchFamily="34" charset="0"/>
              </a:rPr>
              <a:t>В добрый путь!</a:t>
            </a:r>
          </a:p>
          <a:p>
            <a:pPr algn="ctr"/>
            <a:endParaRPr lang="ru-RU" sz="1600" b="1" dirty="0" smtClean="0">
              <a:solidFill>
                <a:srgbClr val="C00000"/>
              </a:solidFill>
              <a:latin typeface="Arbat-Bold" pitchFamily="2" charset="0"/>
              <a:cs typeface="Arial" pitchFamily="34" charset="0"/>
            </a:endParaRPr>
          </a:p>
          <a:p>
            <a:pPr algn="ctr"/>
            <a:r>
              <a:rPr lang="ru-RU" sz="1400" b="1" i="1" dirty="0" smtClean="0">
                <a:solidFill>
                  <a:srgbClr val="C00000"/>
                </a:solidFill>
                <a:latin typeface="Arial" pitchFamily="34" charset="0"/>
                <a:cs typeface="Arial" pitchFamily="34" charset="0"/>
              </a:rPr>
              <a:t>                                                                 Н. Первухина.  Посвящение Владиславу Крапивину.</a:t>
            </a:r>
          </a:p>
          <a:p>
            <a:pPr algn="ctr"/>
            <a:endParaRPr lang="ru-RU" sz="1400" b="1" i="1" dirty="0" smtClean="0">
              <a:solidFill>
                <a:srgbClr val="C00000"/>
              </a:solidFill>
              <a:latin typeface="Arial" pitchFamily="34" charset="0"/>
              <a:cs typeface="Arial" pitchFamily="34" charset="0"/>
            </a:endParaRPr>
          </a:p>
          <a:p>
            <a:pPr algn="ctr"/>
            <a:endParaRPr lang="ru-RU" sz="1400" b="1" i="1" dirty="0" smtClean="0">
              <a:solidFill>
                <a:srgbClr val="C00000"/>
              </a:solidFill>
              <a:latin typeface="Arial" pitchFamily="34" charset="0"/>
              <a:cs typeface="Arial" pitchFamily="34" charset="0"/>
            </a:endParaRPr>
          </a:p>
          <a:p>
            <a:pPr algn="ctr"/>
            <a:r>
              <a:rPr lang="ru-RU" sz="1400" b="1" dirty="0" smtClean="0">
                <a:solidFill>
                  <a:schemeClr val="tx1">
                    <a:lumMod val="95000"/>
                    <a:lumOff val="5000"/>
                  </a:schemeClr>
                </a:solidFill>
                <a:latin typeface="Arial" pitchFamily="34" charset="0"/>
                <a:cs typeface="Arial" pitchFamily="34" charset="0"/>
              </a:rPr>
              <a:t>А более подробную информацию о жизни и книгах В. П.Крапивина вы можете найти  на сайте  </a:t>
            </a:r>
            <a:r>
              <a:rPr lang="en-US" sz="1400" b="1" u="sng" dirty="0" smtClean="0">
                <a:solidFill>
                  <a:schemeClr val="tx1">
                    <a:lumMod val="95000"/>
                    <a:lumOff val="5000"/>
                  </a:schemeClr>
                </a:solidFill>
                <a:latin typeface="Arial" pitchFamily="34" charset="0"/>
                <a:cs typeface="Arial" pitchFamily="34" charset="0"/>
                <a:hlinkClick r:id="rId3"/>
              </a:rPr>
              <a:t>http://www.rusf.ru/vk/</a:t>
            </a:r>
            <a:endParaRPr lang="ru-RU" sz="1400" b="1" u="sng" dirty="0" smtClean="0">
              <a:solidFill>
                <a:schemeClr val="tx1">
                  <a:lumMod val="95000"/>
                  <a:lumOff val="5000"/>
                </a:schemeClr>
              </a:solidFill>
              <a:latin typeface="Arial" pitchFamily="34" charset="0"/>
              <a:cs typeface="Arial" pitchFamily="34" charset="0"/>
            </a:endParaRPr>
          </a:p>
          <a:p>
            <a:pPr algn="ctr"/>
            <a:endParaRPr lang="ru-RU" sz="1400" b="1" dirty="0" smtClean="0">
              <a:solidFill>
                <a:srgbClr val="760000"/>
              </a:solidFill>
              <a:latin typeface="Arial" pitchFamily="34" charset="0"/>
              <a:cs typeface="Arial" pitchFamily="34" charset="0"/>
            </a:endParaRPr>
          </a:p>
          <a:p>
            <a:pPr algn="ctr"/>
            <a:endParaRPr lang="ru-RU" sz="1400" b="1" i="1" dirty="0" smtClean="0">
              <a:solidFill>
                <a:srgbClr val="C00000"/>
              </a:solidFill>
              <a:latin typeface="Arial" pitchFamily="34" charset="0"/>
              <a:cs typeface="Arial" pitchFamily="34" charset="0"/>
            </a:endParaRPr>
          </a:p>
          <a:p>
            <a:pPr algn="ctr"/>
            <a:r>
              <a:rPr lang="ru-RU" sz="1400" b="1" dirty="0" smtClean="0">
                <a:solidFill>
                  <a:srgbClr val="C00000"/>
                </a:solidFill>
                <a:latin typeface="Arial" pitchFamily="34" charset="0"/>
                <a:cs typeface="Arial" pitchFamily="34" charset="0"/>
              </a:rPr>
              <a:t/>
            </a:r>
            <a:br>
              <a:rPr lang="ru-RU" sz="1400" b="1" dirty="0" smtClean="0">
                <a:solidFill>
                  <a:srgbClr val="C00000"/>
                </a:solidFill>
                <a:latin typeface="Arial" pitchFamily="34" charset="0"/>
                <a:cs typeface="Arial" pitchFamily="34" charset="0"/>
              </a:rPr>
            </a:br>
            <a:r>
              <a:rPr lang="ru-RU" sz="1400" dirty="0" smtClean="0">
                <a:solidFill>
                  <a:schemeClr val="bg1"/>
                </a:solidFill>
                <a:latin typeface="Arial" pitchFamily="34" charset="0"/>
                <a:cs typeface="Arial" pitchFamily="34" charset="0"/>
              </a:rPr>
              <a:t/>
            </a:r>
            <a:br>
              <a:rPr lang="ru-RU" sz="1400" dirty="0" smtClean="0">
                <a:solidFill>
                  <a:schemeClr val="bg1"/>
                </a:solidFill>
                <a:latin typeface="Arial" pitchFamily="34" charset="0"/>
                <a:cs typeface="Arial" pitchFamily="34" charset="0"/>
              </a:rPr>
            </a:br>
            <a:endParaRPr lang="ru-RU" sz="1400" dirty="0"/>
          </a:p>
        </p:txBody>
      </p:sp>
    </p:spTree>
  </p:cSld>
  <p:clrMapOvr>
    <a:masterClrMapping/>
  </p:clrMapOvr>
  <p:transition>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rgbClr val="FBEAC7">
                <a:alpha val="0"/>
              </a:srgbClr>
            </a:gs>
            <a:gs pos="17999">
              <a:srgbClr val="FEE7F2"/>
            </a:gs>
            <a:gs pos="36000">
              <a:srgbClr val="FAC77D"/>
            </a:gs>
            <a:gs pos="61000">
              <a:srgbClr val="FBA97D"/>
            </a:gs>
            <a:gs pos="82001">
              <a:srgbClr val="FBD49C"/>
            </a:gs>
            <a:gs pos="100000">
              <a:srgbClr val="FEE7F2"/>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5" name="Прямоугольник 4"/>
          <p:cNvSpPr/>
          <p:nvPr/>
        </p:nvSpPr>
        <p:spPr>
          <a:xfrm>
            <a:off x="928662" y="428604"/>
            <a:ext cx="7358114" cy="5632311"/>
          </a:xfrm>
          <a:prstGeom prst="rect">
            <a:avLst/>
          </a:prstGeom>
        </p:spPr>
        <p:txBody>
          <a:bodyPr wrap="square">
            <a:spAutoFit/>
          </a:bodyPr>
          <a:lstStyle/>
          <a:p>
            <a:pPr algn="ctr"/>
            <a:r>
              <a:rPr lang="ru-RU" dirty="0" smtClean="0">
                <a:solidFill>
                  <a:srgbClr val="002060"/>
                </a:solidFill>
                <a:latin typeface="Arial" pitchFamily="34" charset="0"/>
                <a:cs typeface="Arial" pitchFamily="34" charset="0"/>
              </a:rPr>
              <a:t> </a:t>
            </a:r>
            <a:r>
              <a:rPr lang="ru-RU" b="1" dirty="0" smtClean="0">
                <a:solidFill>
                  <a:srgbClr val="C00000"/>
                </a:solidFill>
                <a:latin typeface="Arial" pitchFamily="34" charset="0"/>
                <a:cs typeface="Arial" pitchFamily="34" charset="0"/>
              </a:rPr>
              <a:t>Муниципальное учреждение культуры</a:t>
            </a:r>
            <a:br>
              <a:rPr lang="ru-RU" b="1" dirty="0" smtClean="0">
                <a:solidFill>
                  <a:srgbClr val="C00000"/>
                </a:solidFill>
                <a:latin typeface="Arial" pitchFamily="34" charset="0"/>
                <a:cs typeface="Arial" pitchFamily="34" charset="0"/>
              </a:rPr>
            </a:br>
            <a:r>
              <a:rPr lang="ru-RU" b="1" dirty="0" smtClean="0">
                <a:solidFill>
                  <a:srgbClr val="C00000"/>
                </a:solidFill>
                <a:latin typeface="Arial" pitchFamily="34" charset="0"/>
                <a:cs typeface="Arial" pitchFamily="34" charset="0"/>
              </a:rPr>
              <a:t> «Тульская библиотечная система»</a:t>
            </a:r>
            <a:r>
              <a:rPr lang="ru-RU" b="1" baseline="30000" dirty="0" smtClean="0">
                <a:solidFill>
                  <a:srgbClr val="C00000"/>
                </a:solidFill>
                <a:latin typeface="Arial" pitchFamily="34" charset="0"/>
                <a:cs typeface="Arial" pitchFamily="34" charset="0"/>
              </a:rPr>
              <a:t>©</a:t>
            </a:r>
            <a:r>
              <a:rPr lang="ru-RU" b="1" dirty="0" smtClean="0">
                <a:solidFill>
                  <a:srgbClr val="C00000"/>
                </a:solidFill>
                <a:latin typeface="Arial" pitchFamily="34" charset="0"/>
                <a:cs typeface="Arial" pitchFamily="34" charset="0"/>
              </a:rPr>
              <a:t>  </a:t>
            </a:r>
          </a:p>
          <a:p>
            <a:pPr algn="ctr"/>
            <a:endParaRPr lang="ru-RU" b="1" dirty="0" smtClean="0">
              <a:solidFill>
                <a:srgbClr val="C00000"/>
              </a:solidFill>
              <a:latin typeface="Arial" pitchFamily="34" charset="0"/>
              <a:cs typeface="Arial" pitchFamily="34" charset="0"/>
            </a:endParaRPr>
          </a:p>
          <a:p>
            <a:r>
              <a:rPr lang="ru-RU" b="1" dirty="0" smtClean="0">
                <a:solidFill>
                  <a:srgbClr val="C00000"/>
                </a:solidFill>
                <a:latin typeface="Arial" pitchFamily="34" charset="0"/>
                <a:cs typeface="Arial" pitchFamily="34" charset="0"/>
              </a:rPr>
              <a:t>     </a:t>
            </a:r>
            <a:r>
              <a:rPr lang="ru-RU" dirty="0" smtClean="0">
                <a:solidFill>
                  <a:srgbClr val="002060"/>
                </a:solidFill>
                <a:latin typeface="Arial" pitchFamily="34" charset="0"/>
                <a:cs typeface="Arial" pitchFamily="34" charset="0"/>
              </a:rPr>
              <a:t/>
            </a:r>
            <a:br>
              <a:rPr lang="ru-RU" dirty="0" smtClean="0">
                <a:solidFill>
                  <a:srgbClr val="002060"/>
                </a:solidFill>
                <a:latin typeface="Arial" pitchFamily="34" charset="0"/>
                <a:cs typeface="Arial" pitchFamily="34" charset="0"/>
              </a:rPr>
            </a:br>
            <a:r>
              <a:rPr lang="ru-RU" b="1" dirty="0" smtClean="0">
                <a:solidFill>
                  <a:srgbClr val="C00000"/>
                </a:solidFill>
                <a:latin typeface="Arial" pitchFamily="34" charset="0"/>
                <a:cs typeface="Arial" pitchFamily="34" charset="0"/>
              </a:rPr>
              <a:t>Подбор материала: </a:t>
            </a:r>
            <a:br>
              <a:rPr lang="ru-RU" b="1" dirty="0" smtClean="0">
                <a:solidFill>
                  <a:srgbClr val="C00000"/>
                </a:solidFill>
                <a:latin typeface="Arial" pitchFamily="34" charset="0"/>
                <a:cs typeface="Arial" pitchFamily="34" charset="0"/>
              </a:rPr>
            </a:br>
            <a:r>
              <a:rPr lang="ru-RU" dirty="0" smtClean="0">
                <a:solidFill>
                  <a:srgbClr val="C00000"/>
                </a:solidFill>
                <a:latin typeface="Arial" pitchFamily="34" charset="0"/>
                <a:cs typeface="Arial" pitchFamily="34" charset="0"/>
              </a:rPr>
              <a:t>заведующая юношеским сектором абонемента </a:t>
            </a:r>
          </a:p>
          <a:p>
            <a:r>
              <a:rPr lang="ru-RU" dirty="0" smtClean="0">
                <a:solidFill>
                  <a:srgbClr val="C00000"/>
                </a:solidFill>
                <a:latin typeface="Arial" pitchFamily="34" charset="0"/>
                <a:cs typeface="Arial" pitchFamily="34" charset="0"/>
              </a:rPr>
              <a:t>Центральной городской библиотеки им. Л.Н. Толстого МУК ТБС   Н.В. Первухина;</a:t>
            </a:r>
            <a:br>
              <a:rPr lang="ru-RU" dirty="0" smtClean="0">
                <a:solidFill>
                  <a:srgbClr val="C00000"/>
                </a:solidFill>
                <a:latin typeface="Arial" pitchFamily="34" charset="0"/>
                <a:cs typeface="Arial" pitchFamily="34" charset="0"/>
              </a:rPr>
            </a:br>
            <a:r>
              <a:rPr lang="ru-RU" dirty="0" smtClean="0">
                <a:solidFill>
                  <a:srgbClr val="C00000"/>
                </a:solidFill>
                <a:latin typeface="Arial" pitchFamily="34" charset="0"/>
                <a:cs typeface="Arial" pitchFamily="34" charset="0"/>
              </a:rPr>
              <a:t>заведующая сектором взрослого читателя абонемента </a:t>
            </a:r>
          </a:p>
          <a:p>
            <a:r>
              <a:rPr lang="ru-RU" dirty="0" smtClean="0">
                <a:solidFill>
                  <a:srgbClr val="C00000"/>
                </a:solidFill>
                <a:latin typeface="Arial" pitchFamily="34" charset="0"/>
                <a:cs typeface="Arial" pitchFamily="34" charset="0"/>
              </a:rPr>
              <a:t>ЦГБ им. Л.Н. Толстого МУК ТБС  </a:t>
            </a:r>
          </a:p>
          <a:p>
            <a:r>
              <a:rPr lang="ru-RU" dirty="0" smtClean="0">
                <a:solidFill>
                  <a:srgbClr val="C00000"/>
                </a:solidFill>
                <a:latin typeface="Arial" pitchFamily="34" charset="0"/>
                <a:cs typeface="Arial" pitchFamily="34" charset="0"/>
              </a:rPr>
              <a:t>О.Н. </a:t>
            </a:r>
            <a:r>
              <a:rPr lang="ru-RU" dirty="0" err="1" smtClean="0">
                <a:solidFill>
                  <a:srgbClr val="C00000"/>
                </a:solidFill>
                <a:latin typeface="Arial" pitchFamily="34" charset="0"/>
                <a:cs typeface="Arial" pitchFamily="34" charset="0"/>
              </a:rPr>
              <a:t>Прилепова</a:t>
            </a:r>
            <a:r>
              <a:rPr lang="ru-RU" dirty="0" smtClean="0">
                <a:solidFill>
                  <a:srgbClr val="C00000"/>
                </a:solidFill>
                <a:latin typeface="Arial" pitchFamily="34" charset="0"/>
                <a:cs typeface="Arial" pitchFamily="34" charset="0"/>
              </a:rPr>
              <a:t>.</a:t>
            </a:r>
            <a:br>
              <a:rPr lang="ru-RU" dirty="0" smtClean="0">
                <a:solidFill>
                  <a:srgbClr val="C00000"/>
                </a:solidFill>
                <a:latin typeface="Arial" pitchFamily="34" charset="0"/>
                <a:cs typeface="Arial" pitchFamily="34" charset="0"/>
              </a:rPr>
            </a:br>
            <a:r>
              <a:rPr lang="ru-RU" b="1" dirty="0" smtClean="0">
                <a:solidFill>
                  <a:srgbClr val="C00000"/>
                </a:solidFill>
                <a:latin typeface="Arial" pitchFamily="34" charset="0"/>
                <a:cs typeface="Arial" pitchFamily="34" charset="0"/>
              </a:rPr>
              <a:t/>
            </a:r>
            <a:br>
              <a:rPr lang="ru-RU" b="1" dirty="0" smtClean="0">
                <a:solidFill>
                  <a:srgbClr val="C00000"/>
                </a:solidFill>
                <a:latin typeface="Arial" pitchFamily="34" charset="0"/>
                <a:cs typeface="Arial" pitchFamily="34" charset="0"/>
              </a:rPr>
            </a:br>
            <a:r>
              <a:rPr lang="ru-RU" b="1" dirty="0" smtClean="0">
                <a:solidFill>
                  <a:srgbClr val="C00000"/>
                </a:solidFill>
                <a:latin typeface="Arial" pitchFamily="34" charset="0"/>
                <a:cs typeface="Arial" pitchFamily="34" charset="0"/>
              </a:rPr>
              <a:t>Монтаж, дизайн: </a:t>
            </a:r>
          </a:p>
          <a:p>
            <a:r>
              <a:rPr lang="ru-RU" dirty="0" smtClean="0">
                <a:solidFill>
                  <a:srgbClr val="C00000"/>
                </a:solidFill>
                <a:latin typeface="Arial" pitchFamily="34" charset="0"/>
                <a:cs typeface="Arial" pitchFamily="34" charset="0"/>
              </a:rPr>
              <a:t>заведующая абонементом ЦГБ им. Л.Н. Толстого МУК ТБС  </a:t>
            </a:r>
          </a:p>
          <a:p>
            <a:r>
              <a:rPr lang="ru-RU" dirty="0" smtClean="0">
                <a:solidFill>
                  <a:srgbClr val="C00000"/>
                </a:solidFill>
                <a:latin typeface="Arial" pitchFamily="34" charset="0"/>
                <a:cs typeface="Arial" pitchFamily="34" charset="0"/>
              </a:rPr>
              <a:t>Н.В. Горохова.</a:t>
            </a:r>
            <a:r>
              <a:rPr lang="ru-RU" b="1" dirty="0" smtClean="0">
                <a:solidFill>
                  <a:srgbClr val="C00000"/>
                </a:solidFill>
                <a:latin typeface="Arial" pitchFamily="34" charset="0"/>
                <a:cs typeface="Arial" pitchFamily="34" charset="0"/>
              </a:rPr>
              <a:t/>
            </a:r>
            <a:br>
              <a:rPr lang="ru-RU" b="1" dirty="0" smtClean="0">
                <a:solidFill>
                  <a:srgbClr val="C00000"/>
                </a:solidFill>
                <a:latin typeface="Arial" pitchFamily="34" charset="0"/>
                <a:cs typeface="Arial" pitchFamily="34" charset="0"/>
              </a:rPr>
            </a:br>
            <a:r>
              <a:rPr lang="ru-RU" b="1" dirty="0" smtClean="0">
                <a:solidFill>
                  <a:srgbClr val="C00000"/>
                </a:solidFill>
                <a:latin typeface="Arial" pitchFamily="34" charset="0"/>
                <a:cs typeface="Arial" pitchFamily="34" charset="0"/>
              </a:rPr>
              <a:t/>
            </a:r>
            <a:br>
              <a:rPr lang="ru-RU" b="1" dirty="0" smtClean="0">
                <a:solidFill>
                  <a:srgbClr val="C00000"/>
                </a:solidFill>
                <a:latin typeface="Arial" pitchFamily="34" charset="0"/>
                <a:cs typeface="Arial" pitchFamily="34" charset="0"/>
              </a:rPr>
            </a:br>
            <a:r>
              <a:rPr lang="ru-RU" b="1" dirty="0" smtClean="0">
                <a:solidFill>
                  <a:srgbClr val="C00000"/>
                </a:solidFill>
                <a:latin typeface="Arial" pitchFamily="34" charset="0"/>
                <a:cs typeface="Arial" pitchFamily="34" charset="0"/>
              </a:rPr>
              <a:t>Библиографическое описание рекомендуемой литературы: </a:t>
            </a:r>
            <a:r>
              <a:rPr lang="ru-RU" dirty="0" smtClean="0">
                <a:solidFill>
                  <a:srgbClr val="C00000"/>
                </a:solidFill>
                <a:latin typeface="Arial" pitchFamily="34" charset="0"/>
                <a:cs typeface="Arial" pitchFamily="34" charset="0"/>
              </a:rPr>
              <a:t>библиограф отдела информационных и справочных услуг</a:t>
            </a:r>
          </a:p>
          <a:p>
            <a:r>
              <a:rPr lang="ru-RU" dirty="0" smtClean="0">
                <a:solidFill>
                  <a:srgbClr val="C00000"/>
                </a:solidFill>
                <a:latin typeface="Arial" pitchFamily="34" charset="0"/>
                <a:cs typeface="Arial" pitchFamily="34" charset="0"/>
              </a:rPr>
              <a:t>ЦГБ им. Л.Н. Толстого МУК </a:t>
            </a:r>
            <a:r>
              <a:rPr lang="ru-RU" smtClean="0">
                <a:solidFill>
                  <a:srgbClr val="C00000"/>
                </a:solidFill>
                <a:latin typeface="Arial" pitchFamily="34" charset="0"/>
                <a:cs typeface="Arial" pitchFamily="34" charset="0"/>
              </a:rPr>
              <a:t>ТБС  </a:t>
            </a:r>
          </a:p>
          <a:p>
            <a:r>
              <a:rPr lang="ru-RU" smtClean="0">
                <a:solidFill>
                  <a:srgbClr val="C00000"/>
                </a:solidFill>
                <a:latin typeface="Arial" pitchFamily="34" charset="0"/>
                <a:cs typeface="Arial" pitchFamily="34" charset="0"/>
              </a:rPr>
              <a:t>Л.Г</a:t>
            </a:r>
            <a:r>
              <a:rPr lang="ru-RU" dirty="0" smtClean="0">
                <a:solidFill>
                  <a:srgbClr val="C00000"/>
                </a:solidFill>
                <a:latin typeface="Arial" pitchFamily="34" charset="0"/>
                <a:cs typeface="Arial" pitchFamily="34" charset="0"/>
              </a:rPr>
              <a:t>. Гурова.</a:t>
            </a:r>
            <a:endParaRPr lang="ru-RU" dirty="0">
              <a:solidFill>
                <a:srgbClr val="C00000"/>
              </a:solidFill>
            </a:endParaRPr>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D7714A4-E0E9-4B35-B1A5-2C507AADC673}" type="datetime1">
              <a:rPr lang="ru-RU" smtClean="0"/>
              <a:pPr/>
              <a:t>26.03.2013</a:t>
            </a:fld>
            <a:endParaRPr lang="ru-RU" dirty="0"/>
          </a:p>
        </p:txBody>
      </p:sp>
      <p:sp>
        <p:nvSpPr>
          <p:cNvPr id="3" name="Нижний колонтитул 2"/>
          <p:cNvSpPr>
            <a:spLocks noGrp="1"/>
          </p:cNvSpPr>
          <p:nvPr>
            <p:ph type="ftr" sz="quarter" idx="11"/>
          </p:nvPr>
        </p:nvSpPr>
        <p:spPr/>
        <p:txBody>
          <a:bodyPr/>
          <a:lstStyle/>
          <a:p>
            <a:r>
              <a:rPr lang="ru-RU" dirty="0" smtClean="0"/>
              <a:t>© Allisy</a:t>
            </a:r>
            <a:endParaRPr lang="ru-RU" dirty="0"/>
          </a:p>
        </p:txBody>
      </p:sp>
      <p:sp>
        <p:nvSpPr>
          <p:cNvPr id="4" name="Номер слайда 3"/>
          <p:cNvSpPr>
            <a:spLocks noGrp="1"/>
          </p:cNvSpPr>
          <p:nvPr>
            <p:ph type="sldNum" sz="quarter" idx="12"/>
          </p:nvPr>
        </p:nvSpPr>
        <p:spPr/>
        <p:txBody>
          <a:bodyPr/>
          <a:lstStyle/>
          <a:p>
            <a:fld id="{C5856135-9033-4B58-9F82-4C8640415463}" type="slidenum">
              <a:rPr lang="ru-RU" smtClean="0"/>
              <a:pPr/>
              <a:t>4</a:t>
            </a:fld>
            <a:endParaRPr lang="ru-RU"/>
          </a:p>
        </p:txBody>
      </p:sp>
      <p:pic>
        <p:nvPicPr>
          <p:cNvPr id="5" name="Рисунок 4"/>
          <p:cNvPicPr>
            <a:picLocks noChangeAspect="1"/>
          </p:cNvPicPr>
          <p:nvPr/>
        </p:nvPicPr>
        <p:blipFill rotWithShape="1">
          <a:blip r:embed="rId3" cstate="email"/>
          <a:srcRect/>
          <a:stretch/>
        </p:blipFill>
        <p:spPr>
          <a:xfrm>
            <a:off x="4439478" y="2570"/>
            <a:ext cx="4704522" cy="6855430"/>
          </a:xfrm>
          <a:prstGeom prst="rect">
            <a:avLst/>
          </a:prstGeom>
        </p:spPr>
      </p:pic>
      <p:pic>
        <p:nvPicPr>
          <p:cNvPr id="7" name="Рисунок 6"/>
          <p:cNvPicPr>
            <a:picLocks noChangeAspect="1"/>
          </p:cNvPicPr>
          <p:nvPr/>
        </p:nvPicPr>
        <p:blipFill rotWithShape="1">
          <a:blip r:embed="rId4"/>
          <a:srcRect/>
          <a:stretch/>
        </p:blipFill>
        <p:spPr>
          <a:xfrm>
            <a:off x="0" y="2570"/>
            <a:ext cx="4439478" cy="6855430"/>
          </a:xfrm>
          <a:prstGeom prst="rect">
            <a:avLst/>
          </a:prstGeom>
        </p:spPr>
      </p:pic>
      <p:sp>
        <p:nvSpPr>
          <p:cNvPr id="9" name="Облако 8"/>
          <p:cNvSpPr/>
          <p:nvPr/>
        </p:nvSpPr>
        <p:spPr>
          <a:xfrm rot="20875303">
            <a:off x="131257" y="464076"/>
            <a:ext cx="6457621" cy="3346112"/>
          </a:xfrm>
          <a:prstGeom prst="cloud">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002060"/>
                </a:solidFill>
              </a:rPr>
              <a:t>Казалось бы, </a:t>
            </a:r>
            <a:r>
              <a:rPr lang="ru-RU" b="1" dirty="0" smtClean="0">
                <a:solidFill>
                  <a:srgbClr val="002060"/>
                </a:solidFill>
              </a:rPr>
              <a:t> что </a:t>
            </a:r>
            <a:r>
              <a:rPr lang="ru-RU" b="1" dirty="0">
                <a:solidFill>
                  <a:srgbClr val="002060"/>
                </a:solidFill>
              </a:rPr>
              <a:t>удивительного – </a:t>
            </a:r>
            <a:endParaRPr lang="ru-RU" b="1" dirty="0" smtClean="0">
              <a:solidFill>
                <a:srgbClr val="002060"/>
              </a:solidFill>
            </a:endParaRPr>
          </a:p>
          <a:p>
            <a:pPr algn="ctr"/>
            <a:r>
              <a:rPr lang="ru-RU" b="1" dirty="0" smtClean="0">
                <a:solidFill>
                  <a:srgbClr val="002060"/>
                </a:solidFill>
              </a:rPr>
              <a:t>пишет </a:t>
            </a:r>
            <a:r>
              <a:rPr lang="ru-RU" b="1" dirty="0">
                <a:solidFill>
                  <a:srgbClr val="002060"/>
                </a:solidFill>
              </a:rPr>
              <a:t>человек о мальчишках и </a:t>
            </a:r>
            <a:r>
              <a:rPr lang="ru-RU" b="1" dirty="0" smtClean="0">
                <a:solidFill>
                  <a:srgbClr val="002060"/>
                </a:solidFill>
              </a:rPr>
              <a:t>девчонках</a:t>
            </a:r>
            <a:r>
              <a:rPr lang="ru-RU" b="1" dirty="0">
                <a:solidFill>
                  <a:srgbClr val="002060"/>
                </a:solidFill>
              </a:rPr>
              <a:t>, </a:t>
            </a:r>
            <a:r>
              <a:rPr lang="ru-RU" b="1" dirty="0" smtClean="0">
                <a:solidFill>
                  <a:srgbClr val="002060"/>
                </a:solidFill>
              </a:rPr>
              <a:t> об  их  приключениях</a:t>
            </a:r>
            <a:r>
              <a:rPr lang="ru-RU" b="1" dirty="0">
                <a:solidFill>
                  <a:srgbClr val="002060"/>
                </a:solidFill>
              </a:rPr>
              <a:t>, </a:t>
            </a:r>
            <a:r>
              <a:rPr lang="ru-RU" b="1" dirty="0" smtClean="0">
                <a:solidFill>
                  <a:srgbClr val="002060"/>
                </a:solidFill>
              </a:rPr>
              <a:t> -    но </a:t>
            </a:r>
            <a:r>
              <a:rPr lang="ru-RU" b="1" dirty="0">
                <a:solidFill>
                  <a:srgbClr val="002060"/>
                </a:solidFill>
              </a:rPr>
              <a:t>в книгах Крапивина есть одна </a:t>
            </a:r>
            <a:r>
              <a:rPr lang="ru-RU" b="1" dirty="0" smtClean="0">
                <a:solidFill>
                  <a:srgbClr val="002060"/>
                </a:solidFill>
              </a:rPr>
              <a:t>особенность:  </a:t>
            </a:r>
            <a:r>
              <a:rPr lang="ru-RU" b="1" dirty="0">
                <a:solidFill>
                  <a:srgbClr val="002060"/>
                </a:solidFill>
              </a:rPr>
              <a:t>прочитав раз, их уже не забудешь никогда. </a:t>
            </a:r>
            <a:r>
              <a:rPr lang="ru-RU" b="1" dirty="0" smtClean="0">
                <a:solidFill>
                  <a:srgbClr val="002060"/>
                </a:solidFill>
              </a:rPr>
              <a:t>Не </a:t>
            </a:r>
            <a:r>
              <a:rPr lang="ru-RU" b="1" dirty="0">
                <a:solidFill>
                  <a:srgbClr val="002060"/>
                </a:solidFill>
              </a:rPr>
              <a:t>забудешь о том, что </a:t>
            </a:r>
            <a:r>
              <a:rPr lang="ru-RU" b="1" dirty="0" smtClean="0">
                <a:solidFill>
                  <a:srgbClr val="002060"/>
                </a:solidFill>
              </a:rPr>
              <a:t>в </a:t>
            </a:r>
            <a:r>
              <a:rPr lang="ru-RU" b="1" dirty="0">
                <a:solidFill>
                  <a:srgbClr val="002060"/>
                </a:solidFill>
              </a:rPr>
              <a:t>жизни </a:t>
            </a:r>
            <a:r>
              <a:rPr lang="ru-RU" b="1" dirty="0" smtClean="0">
                <a:solidFill>
                  <a:srgbClr val="002060"/>
                </a:solidFill>
              </a:rPr>
              <a:t>нельзя быть </a:t>
            </a:r>
            <a:r>
              <a:rPr lang="ru-RU" b="1" dirty="0">
                <a:solidFill>
                  <a:srgbClr val="002060"/>
                </a:solidFill>
              </a:rPr>
              <a:t>трусливым, лживым, подлым и малодушным.</a:t>
            </a:r>
          </a:p>
        </p:txBody>
      </p:sp>
    </p:spTree>
    <p:extLst>
      <p:ext uri="{BB962C8B-B14F-4D97-AF65-F5344CB8AC3E}">
        <p14:creationId xmlns="" xmlns:p14="http://schemas.microsoft.com/office/powerpoint/2010/main" val="28619891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C5856135-9033-4B58-9F82-4C8640415463}" type="slidenum">
              <a:rPr lang="ru-RU" smtClean="0"/>
              <a:pPr/>
              <a:t>5</a:t>
            </a:fld>
            <a:endParaRPr lang="ru-RU"/>
          </a:p>
        </p:txBody>
      </p:sp>
      <p:pic>
        <p:nvPicPr>
          <p:cNvPr id="5" name="Рисунок 4"/>
          <p:cNvPicPr>
            <a:picLocks noChangeAspect="1"/>
          </p:cNvPicPr>
          <p:nvPr/>
        </p:nvPicPr>
        <p:blipFill rotWithShape="1">
          <a:blip r:embed="rId3" cstate="email"/>
          <a:srcRect t="-399"/>
          <a:stretch/>
        </p:blipFill>
        <p:spPr>
          <a:xfrm>
            <a:off x="4281939" y="-32659"/>
            <a:ext cx="4837043" cy="6912469"/>
          </a:xfrm>
          <a:prstGeom prst="rect">
            <a:avLst/>
          </a:prstGeom>
        </p:spPr>
      </p:pic>
      <p:pic>
        <p:nvPicPr>
          <p:cNvPr id="6" name="Рисунок 5"/>
          <p:cNvPicPr>
            <a:picLocks noChangeAspect="1"/>
          </p:cNvPicPr>
          <p:nvPr/>
        </p:nvPicPr>
        <p:blipFill rotWithShape="1">
          <a:blip r:embed="rId4"/>
          <a:srcRect/>
          <a:stretch/>
        </p:blipFill>
        <p:spPr>
          <a:xfrm>
            <a:off x="0" y="0"/>
            <a:ext cx="4355976" cy="6879811"/>
          </a:xfrm>
          <a:prstGeom prst="rect">
            <a:avLst/>
          </a:prstGeom>
        </p:spPr>
      </p:pic>
      <p:sp>
        <p:nvSpPr>
          <p:cNvPr id="8" name="Волна 7"/>
          <p:cNvSpPr/>
          <p:nvPr/>
        </p:nvSpPr>
        <p:spPr>
          <a:xfrm>
            <a:off x="428596" y="285728"/>
            <a:ext cx="8215370" cy="2428892"/>
          </a:xfrm>
          <a:prstGeom prst="wave">
            <a:avLst>
              <a:gd name="adj1" fmla="val 12500"/>
              <a:gd name="adj2" fmla="val 1611"/>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smtClean="0">
                <a:solidFill>
                  <a:srgbClr val="002060"/>
                </a:solidFill>
                <a:latin typeface="Arial Cyr" pitchFamily="34" charset="-52"/>
              </a:rPr>
              <a:t>Мы предупреждаем: книги Владислава Крапивина – это прививка от душевной лени и косности, и если вы хотите прожить жизнь стопроцентным эгоистом, не читайте их! Страницы этих книг могут растопить даже самое ледяное сердце…</a:t>
            </a:r>
            <a:endParaRPr lang="ru-RU" sz="1600" b="1" dirty="0">
              <a:solidFill>
                <a:srgbClr val="002060"/>
              </a:solidFill>
              <a:latin typeface="Arial Cyr" pitchFamily="34" charset="-52"/>
            </a:endParaRPr>
          </a:p>
        </p:txBody>
      </p:sp>
    </p:spTree>
    <p:extLst>
      <p:ext uri="{BB962C8B-B14F-4D97-AF65-F5344CB8AC3E}">
        <p14:creationId xmlns="" xmlns:p14="http://schemas.microsoft.com/office/powerpoint/2010/main" val="6078264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36000">
              <a:srgbClr val="9966FF"/>
            </a:gs>
            <a:gs pos="61000">
              <a:srgbClr val="CC99FF"/>
            </a:gs>
            <a:gs pos="82001">
              <a:srgbClr val="99CCFF"/>
            </a:gs>
            <a:gs pos="100000">
              <a:srgbClr val="CCCCFF"/>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0" name="Волна 9"/>
          <p:cNvSpPr/>
          <p:nvPr/>
        </p:nvSpPr>
        <p:spPr>
          <a:xfrm>
            <a:off x="2714612" y="428604"/>
            <a:ext cx="6156176" cy="2269693"/>
          </a:xfrm>
          <a:prstGeom prst="wave">
            <a:avLst>
              <a:gd name="adj1" fmla="val 12500"/>
              <a:gd name="adj2" fmla="val 22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2"/>
                </a:solidFill>
              </a:rPr>
              <a:t>Владислав Крапивин родился в 1938 году в Тюмени, детство провел на берегах реки Туры. А детство было непростым – оно пришлось на годы Великой Отечественной войны и послевоенного лихолетья. </a:t>
            </a:r>
            <a:endParaRPr lang="ru-RU" b="1" dirty="0">
              <a:solidFill>
                <a:schemeClr val="tx2"/>
              </a:solidFill>
            </a:endParaRPr>
          </a:p>
        </p:txBody>
      </p:sp>
      <p:sp>
        <p:nvSpPr>
          <p:cNvPr id="11" name="Волна 10"/>
          <p:cNvSpPr/>
          <p:nvPr/>
        </p:nvSpPr>
        <p:spPr>
          <a:xfrm>
            <a:off x="214282" y="3571876"/>
            <a:ext cx="6286544" cy="2998040"/>
          </a:xfrm>
          <a:prstGeom prst="wave">
            <a:avLst>
              <a:gd name="adj1" fmla="val 12500"/>
              <a:gd name="adj2" fmla="val 5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002060"/>
                </a:solidFill>
              </a:rPr>
              <a:t>Было голодно, холодно; первоклассник Крапивин выводил свои первые буквы не в обычной тетради – их тогда невозможно было добыть, - а поверх строчек старых газет. Любимым лакомством были вареные макароны с сахаром – об этом писатель позже расскажет в автобиографической повести «Тень каравеллы». </a:t>
            </a:r>
            <a:endParaRPr lang="ru-RU" b="1" dirty="0">
              <a:solidFill>
                <a:srgbClr val="002060"/>
              </a:solidFill>
            </a:endParaRPr>
          </a:p>
        </p:txBody>
      </p:sp>
      <p:pic>
        <p:nvPicPr>
          <p:cNvPr id="6" name="Рисунок 5" descr="Три года. Первый в жизни велосипед.1941.jpg"/>
          <p:cNvPicPr>
            <a:picLocks noChangeAspect="1"/>
          </p:cNvPicPr>
          <p:nvPr/>
        </p:nvPicPr>
        <p:blipFill>
          <a:blip r:embed="rId2" cstate="email"/>
          <a:stretch>
            <a:fillRect/>
          </a:stretch>
        </p:blipFill>
        <p:spPr>
          <a:xfrm rot="21243990">
            <a:off x="503425" y="454392"/>
            <a:ext cx="2033184" cy="2935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Лето 1950.jpg"/>
          <p:cNvPicPr>
            <a:picLocks noChangeAspect="1"/>
          </p:cNvPicPr>
          <p:nvPr/>
        </p:nvPicPr>
        <p:blipFill>
          <a:blip r:embed="rId3" cstate="email"/>
          <a:stretch>
            <a:fillRect/>
          </a:stretch>
        </p:blipFill>
        <p:spPr>
          <a:xfrm rot="247089">
            <a:off x="6619828" y="3146175"/>
            <a:ext cx="2193071" cy="3393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317313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ppt_x</p:attrName>
                                        </p:attrNameLst>
                                      </p:cBhvr>
                                      <p:tavLst>
                                        <p:tav tm="0">
                                          <p:val>
                                            <p:strVal val="#ppt_x-.2"/>
                                          </p:val>
                                        </p:tav>
                                        <p:tav tm="100000">
                                          <p:val>
                                            <p:strVal val="#ppt_x"/>
                                          </p:val>
                                        </p:tav>
                                      </p:tavLst>
                                    </p:anim>
                                    <p:anim calcmode="lin" valueType="num">
                                      <p:cBhvr>
                                        <p:cTn id="14"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1"/>
                                        </p:tgtEl>
                                      </p:cBhvr>
                                    </p:animEffect>
                                  </p:childTnLst>
                                </p:cTn>
                              </p:par>
                              <p:par>
                                <p:cTn id="16" presetID="21"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4)">
                                      <p:cBhvr>
                                        <p:cTn id="18" dur="2000"/>
                                        <p:tgtEl>
                                          <p:spTgt spid="6"/>
                                        </p:tgtEl>
                                      </p:cBhvr>
                                    </p:animEffect>
                                  </p:childTnLst>
                                </p:cTn>
                              </p:par>
                              <p:par>
                                <p:cTn id="19" presetID="21"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4)">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40000">
              <a:srgbClr val="CCCCFF">
                <a:alpha val="79000"/>
              </a:srgbClr>
            </a:gs>
            <a:gs pos="17999">
              <a:srgbClr val="99CCFF"/>
            </a:gs>
            <a:gs pos="36000">
              <a:srgbClr val="9966FF"/>
            </a:gs>
            <a:gs pos="61000">
              <a:srgbClr val="CC99FF"/>
            </a:gs>
            <a:gs pos="82001">
              <a:srgbClr val="99CCFF"/>
            </a:gs>
            <a:gs pos="100000">
              <a:srgbClr val="CCCCFF"/>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6" name="10-конечная звезда 5"/>
          <p:cNvSpPr/>
          <p:nvPr/>
        </p:nvSpPr>
        <p:spPr>
          <a:xfrm>
            <a:off x="168224" y="200321"/>
            <a:ext cx="4513491" cy="3056857"/>
          </a:xfrm>
          <a:prstGeom prst="star10">
            <a:avLst/>
          </a:prstGeom>
          <a:solidFill>
            <a:schemeClr val="accent4">
              <a:lumMod val="20000"/>
              <a:lumOff val="80000"/>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002060"/>
                </a:solidFill>
              </a:rPr>
              <a:t>Крапивин рано лишился отца, </a:t>
            </a:r>
            <a:r>
              <a:rPr lang="ru-RU" b="1" dirty="0" smtClean="0">
                <a:solidFill>
                  <a:srgbClr val="002060"/>
                </a:solidFill>
              </a:rPr>
              <a:t> поэтому </a:t>
            </a:r>
            <a:r>
              <a:rPr lang="ru-RU" b="1" dirty="0">
                <a:solidFill>
                  <a:srgbClr val="002060"/>
                </a:solidFill>
              </a:rPr>
              <a:t>герои его книг </a:t>
            </a:r>
            <a:r>
              <a:rPr lang="ru-RU" b="1" dirty="0" smtClean="0">
                <a:solidFill>
                  <a:srgbClr val="002060"/>
                </a:solidFill>
              </a:rPr>
              <a:t>часто </a:t>
            </a:r>
            <a:r>
              <a:rPr lang="ru-RU" b="1" dirty="0">
                <a:solidFill>
                  <a:srgbClr val="002060"/>
                </a:solidFill>
              </a:rPr>
              <a:t>живут в неполных семьях, где о них заботится только </a:t>
            </a:r>
            <a:r>
              <a:rPr lang="ru-RU" b="1" dirty="0" smtClean="0">
                <a:solidFill>
                  <a:srgbClr val="002060"/>
                </a:solidFill>
              </a:rPr>
              <a:t>мама.</a:t>
            </a:r>
            <a:endParaRPr lang="ru-RU" b="1" dirty="0">
              <a:solidFill>
                <a:srgbClr val="002060"/>
              </a:solidFill>
            </a:endParaRPr>
          </a:p>
        </p:txBody>
      </p:sp>
      <p:pic>
        <p:nvPicPr>
          <p:cNvPr id="7" name="Рисунок 6"/>
          <p:cNvPicPr>
            <a:picLocks noChangeAspect="1"/>
          </p:cNvPicPr>
          <p:nvPr/>
        </p:nvPicPr>
        <p:blipFill>
          <a:blip r:embed="rId2" cstate="email">
            <a:extLst>
              <a:ext uri="{BEBA8EAE-BF5A-486C-A8C5-ECC9F3942E4B}">
                <a14:imgProps xmlns="" xmlns:a14="http://schemas.microsoft.com/office/drawing/2010/main">
                  <a14:imgLayer r:embed="rId3">
                    <a14:imgEffect>
                      <a14:sharpenSoften amount="25000"/>
                    </a14:imgEffect>
                    <a14:imgEffect>
                      <a14:brightnessContrast bright="1000" contrast="29000"/>
                    </a14:imgEffect>
                  </a14:imgLayer>
                </a14:imgProps>
              </a:ext>
            </a:extLst>
          </a:blip>
          <a:stretch>
            <a:fillRect/>
          </a:stretch>
        </p:blipFill>
        <p:spPr>
          <a:xfrm>
            <a:off x="4357686" y="0"/>
            <a:ext cx="4939207" cy="3840857"/>
          </a:xfrm>
          <a:prstGeom prst="rect">
            <a:avLst/>
          </a:prstGeom>
        </p:spPr>
      </p:pic>
      <p:sp>
        <p:nvSpPr>
          <p:cNvPr id="16" name="Прямоугольник с двумя вырезанными противолежащими углами 15"/>
          <p:cNvSpPr/>
          <p:nvPr/>
        </p:nvSpPr>
        <p:spPr>
          <a:xfrm>
            <a:off x="4643438" y="3643314"/>
            <a:ext cx="4352269" cy="642942"/>
          </a:xfrm>
          <a:prstGeom prst="snip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002060"/>
                </a:solidFill>
              </a:rPr>
              <a:t>1950 год. С мамой – </a:t>
            </a:r>
          </a:p>
          <a:p>
            <a:pPr algn="ctr"/>
            <a:r>
              <a:rPr lang="ru-RU" b="1" dirty="0" smtClean="0">
                <a:solidFill>
                  <a:srgbClr val="002060"/>
                </a:solidFill>
              </a:rPr>
              <a:t>Ольгой Петровной Крапивиной.</a:t>
            </a:r>
            <a:endParaRPr lang="ru-RU" b="1" dirty="0">
              <a:solidFill>
                <a:srgbClr val="002060"/>
              </a:solidFill>
            </a:endParaRPr>
          </a:p>
        </p:txBody>
      </p:sp>
      <p:sp>
        <p:nvSpPr>
          <p:cNvPr id="17" name="Прямоугольник с двумя вырезанными противолежащими углами 16"/>
          <p:cNvSpPr/>
          <p:nvPr/>
        </p:nvSpPr>
        <p:spPr>
          <a:xfrm>
            <a:off x="4643438" y="5919903"/>
            <a:ext cx="4357718" cy="714380"/>
          </a:xfrm>
          <a:prstGeom prst="snip2Diag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002060"/>
                </a:solidFill>
              </a:rPr>
              <a:t>Лето 1953 года. С отцом – </a:t>
            </a:r>
          </a:p>
          <a:p>
            <a:pPr algn="ctr"/>
            <a:r>
              <a:rPr lang="ru-RU" b="1" dirty="0" smtClean="0">
                <a:solidFill>
                  <a:srgbClr val="002060"/>
                </a:solidFill>
              </a:rPr>
              <a:t>Петром Федоровичем Крапивиным.</a:t>
            </a:r>
            <a:endParaRPr lang="ru-RU" b="1" dirty="0">
              <a:solidFill>
                <a:srgbClr val="002060"/>
              </a:solidFill>
            </a:endParaRPr>
          </a:p>
        </p:txBody>
      </p:sp>
      <p:pic>
        <p:nvPicPr>
          <p:cNvPr id="8" name="Рисунок 7" descr="Лето 1953 года с отцом.jpg"/>
          <p:cNvPicPr>
            <a:picLocks noChangeAspect="1"/>
          </p:cNvPicPr>
          <p:nvPr/>
        </p:nvPicPr>
        <p:blipFill>
          <a:blip r:embed="rId4" cstate="email"/>
          <a:stretch>
            <a:fillRect/>
          </a:stretch>
        </p:blipFill>
        <p:spPr>
          <a:xfrm>
            <a:off x="304574" y="3786190"/>
            <a:ext cx="3906420" cy="28098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 xmlns:p14="http://schemas.microsoft.com/office/powerpoint/2010/main" val="4043117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Horizontal)">
                                      <p:cBhvr>
                                        <p:cTn id="10" dur="1000"/>
                                        <p:tgtEl>
                                          <p:spTgt spid="16"/>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Horizontal)">
                                      <p:cBhvr>
                                        <p:cTn id="13" dur="1000"/>
                                        <p:tgtEl>
                                          <p:spTgt spid="17"/>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4)">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CCCCFF">
                <a:alpha val="35000"/>
              </a:srgbClr>
            </a:gs>
            <a:gs pos="17999">
              <a:srgbClr val="99CCFF"/>
            </a:gs>
            <a:gs pos="36000">
              <a:srgbClr val="9966FF"/>
            </a:gs>
            <a:gs pos="61000">
              <a:srgbClr val="CC99FF"/>
            </a:gs>
            <a:gs pos="82001">
              <a:srgbClr val="99CCFF"/>
            </a:gs>
            <a:gs pos="100000">
              <a:srgbClr val="CCCCFF"/>
            </a:gs>
          </a:gsLst>
          <a:lin ang="5400000" scaled="1"/>
          <a:tileRect/>
        </a:gradFill>
        <a:effectLst/>
      </p:bgPr>
    </p:bg>
    <p:spTree>
      <p:nvGrpSpPr>
        <p:cNvPr id="1" name=""/>
        <p:cNvGrpSpPr/>
        <p:nvPr/>
      </p:nvGrpSpPr>
      <p:grpSpPr>
        <a:xfrm>
          <a:off x="0" y="0"/>
          <a:ext cx="0" cy="0"/>
          <a:chOff x="0" y="0"/>
          <a:chExt cx="0" cy="0"/>
        </a:xfrm>
      </p:grpSpPr>
      <p:sp>
        <p:nvSpPr>
          <p:cNvPr id="7" name="Табличка 6"/>
          <p:cNvSpPr/>
          <p:nvPr/>
        </p:nvSpPr>
        <p:spPr>
          <a:xfrm>
            <a:off x="3143272" y="248020"/>
            <a:ext cx="5715008" cy="3122172"/>
          </a:xfrm>
          <a:prstGeom prst="plaqu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002060"/>
                </a:solidFill>
              </a:rPr>
              <a:t>Родители Крапивина были педагогами, и он сам некоторое время мечтал стать учителем, но тяга к писательству, возникшая с малых лет, с годами развилась и окрепла в нем. Он стал писать  рассказы, очерки  - о том, что переживал сам, о своих друзьях, об их заботах. А друзьями его были обычные мальчишки и девчонки, с которыми он, будучи уже взрослым, любил устраивать походы, соревнования, бои на деревянных рапирах, плавание на лодках.  </a:t>
            </a:r>
            <a:endParaRPr lang="ru-RU" b="1" dirty="0">
              <a:solidFill>
                <a:srgbClr val="002060"/>
              </a:solidFill>
            </a:endParaRPr>
          </a:p>
        </p:txBody>
      </p:sp>
      <p:sp>
        <p:nvSpPr>
          <p:cNvPr id="4" name="Номер слайда 3"/>
          <p:cNvSpPr>
            <a:spLocks noGrp="1"/>
          </p:cNvSpPr>
          <p:nvPr>
            <p:ph type="sldNum" sz="quarter" idx="12"/>
          </p:nvPr>
        </p:nvSpPr>
        <p:spPr/>
        <p:txBody>
          <a:bodyPr/>
          <a:lstStyle/>
          <a:p>
            <a:fld id="{C5856135-9033-4B58-9F82-4C8640415463}" type="slidenum">
              <a:rPr lang="ru-RU" smtClean="0"/>
              <a:pPr/>
              <a:t>8</a:t>
            </a:fld>
            <a:endParaRPr lang="ru-RU"/>
          </a:p>
        </p:txBody>
      </p:sp>
      <p:pic>
        <p:nvPicPr>
          <p:cNvPr id="5" name="Рисунок 4"/>
          <p:cNvPicPr>
            <a:picLocks noChangeAspect="1"/>
          </p:cNvPicPr>
          <p:nvPr/>
        </p:nvPicPr>
        <p:blipFill>
          <a:blip r:embed="rId2"/>
          <a:stretch>
            <a:fillRect/>
          </a:stretch>
        </p:blipFill>
        <p:spPr>
          <a:xfrm>
            <a:off x="217301" y="285728"/>
            <a:ext cx="2790825" cy="3905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2" name="Picture 4" descr="31K JPEG image"/>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6385936" y="3519292"/>
            <a:ext cx="2443927" cy="30549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rgbClr val="FFFFFF"/>
                </a:solidFill>
              </a14:hiddenFill>
            </a:ext>
          </a:extLst>
        </p:spPr>
      </p:pic>
      <p:sp>
        <p:nvSpPr>
          <p:cNvPr id="10" name="Прямоугольник 9"/>
          <p:cNvSpPr/>
          <p:nvPr/>
        </p:nvSpPr>
        <p:spPr>
          <a:xfrm>
            <a:off x="4286248" y="5072074"/>
            <a:ext cx="3635896" cy="677108"/>
          </a:xfrm>
          <a:prstGeom prst="rect">
            <a:avLst/>
          </a:prstGeom>
        </p:spPr>
        <p:txBody>
          <a:bodyPr wrap="square">
            <a:spAutoFit/>
          </a:bodyPr>
          <a:lstStyle/>
          <a:p>
            <a:pPr algn="ctr"/>
            <a:endParaRPr lang="ru-RU" dirty="0" smtClean="0"/>
          </a:p>
          <a:p>
            <a:pPr algn="ctr"/>
            <a:endParaRPr lang="ru-RU" sz="2000" dirty="0" smtClean="0">
              <a:solidFill>
                <a:schemeClr val="bg1"/>
              </a:solidFill>
            </a:endParaRPr>
          </a:p>
        </p:txBody>
      </p:sp>
      <p:sp>
        <p:nvSpPr>
          <p:cNvPr id="11" name="Прямоугольник с двумя скругленными противолежащими углами 10"/>
          <p:cNvSpPr/>
          <p:nvPr/>
        </p:nvSpPr>
        <p:spPr>
          <a:xfrm>
            <a:off x="138865" y="4357694"/>
            <a:ext cx="2923509" cy="357190"/>
          </a:xfrm>
          <a:prstGeom prst="round2Diag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002060"/>
                </a:solidFill>
              </a:rPr>
              <a:t>1954 год.</a:t>
            </a:r>
            <a:endParaRPr lang="ru-RU" b="1" dirty="0">
              <a:solidFill>
                <a:srgbClr val="002060"/>
              </a:solidFill>
            </a:endParaRPr>
          </a:p>
        </p:txBody>
      </p:sp>
      <p:sp>
        <p:nvSpPr>
          <p:cNvPr id="13" name="Прямоугольник с двумя скругленными противолежащими углами 12"/>
          <p:cNvSpPr/>
          <p:nvPr/>
        </p:nvSpPr>
        <p:spPr>
          <a:xfrm>
            <a:off x="928662" y="5690713"/>
            <a:ext cx="5214974" cy="928694"/>
          </a:xfrm>
          <a:prstGeom prst="round2Diag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002060"/>
                </a:solidFill>
              </a:rPr>
              <a:t>Май 1956 года. Во время выпускных школьных экзаменов с друзьями-одноклассниками.</a:t>
            </a:r>
            <a:endParaRPr lang="ru-RU" b="1" dirty="0">
              <a:solidFill>
                <a:srgbClr val="002060"/>
              </a:solidFill>
            </a:endParaRPr>
          </a:p>
        </p:txBody>
      </p:sp>
    </p:spTree>
    <p:extLst>
      <p:ext uri="{BB962C8B-B14F-4D97-AF65-F5344CB8AC3E}">
        <p14:creationId xmlns="" xmlns:p14="http://schemas.microsoft.com/office/powerpoint/2010/main" val="2683873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8"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1000"/>
                                        <p:tgtEl>
                                          <p:spTgt spid="5"/>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Horizontal)">
                                      <p:cBhvr>
                                        <p:cTn id="13" dur="1000"/>
                                        <p:tgtEl>
                                          <p:spTgt spid="11"/>
                                        </p:tgtEl>
                                      </p:cBhvr>
                                    </p:animEffect>
                                  </p:childTnLst>
                                </p:cTn>
                              </p:par>
                              <p:par>
                                <p:cTn id="14" presetID="8"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diamond(in)">
                                      <p:cBhvr>
                                        <p:cTn id="16" dur="1000"/>
                                        <p:tgtEl>
                                          <p:spTgt spid="2052"/>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Horizontal)">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46000">
              <a:srgbClr val="CCCCFF">
                <a:alpha val="31000"/>
              </a:srgbClr>
            </a:gs>
            <a:gs pos="0">
              <a:srgbClr val="99CCFF"/>
            </a:gs>
            <a:gs pos="12000">
              <a:srgbClr val="9966FF"/>
            </a:gs>
            <a:gs pos="61000">
              <a:srgbClr val="CC99FF"/>
            </a:gs>
            <a:gs pos="82001">
              <a:srgbClr val="99CCFF"/>
            </a:gs>
            <a:gs pos="100000">
              <a:srgbClr val="CCCCFF"/>
            </a:gs>
          </a:gsLst>
          <a:path path="rect">
            <a:fillToRect t="100000" r="100000"/>
          </a:path>
          <a:tileRect l="-100000" b="-100000"/>
        </a:gradFill>
        <a:effectLst/>
      </p:bgPr>
    </p:bg>
    <p:spTree>
      <p:nvGrpSpPr>
        <p:cNvPr id="1" name=""/>
        <p:cNvGrpSpPr/>
        <p:nvPr/>
      </p:nvGrpSpPr>
      <p:grpSpPr>
        <a:xfrm>
          <a:off x="0" y="0"/>
          <a:ext cx="0" cy="0"/>
          <a:chOff x="0" y="0"/>
          <a:chExt cx="0" cy="0"/>
        </a:xfrm>
      </p:grpSpPr>
      <p:sp>
        <p:nvSpPr>
          <p:cNvPr id="7" name="Блок-схема: карточка 6"/>
          <p:cNvSpPr/>
          <p:nvPr/>
        </p:nvSpPr>
        <p:spPr>
          <a:xfrm>
            <a:off x="1785918" y="285728"/>
            <a:ext cx="7072362" cy="1714512"/>
          </a:xfrm>
          <a:prstGeom prst="flowChartPunchedCar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b="1" dirty="0" smtClean="0">
                <a:solidFill>
                  <a:srgbClr val="002060"/>
                </a:solidFill>
              </a:rPr>
              <a:t>          Поступив после окончания школы на факультет журналистики Свердловского университета, Крапивин стал печатать свои заметки в местной периодической печати. А написанная в 1962 году повесть «Рейс «Ориона» показала, что в будущем он станет замечательным писателем.</a:t>
            </a:r>
            <a:endParaRPr lang="ru-RU" b="1" dirty="0">
              <a:solidFill>
                <a:srgbClr val="002060"/>
              </a:solidFill>
            </a:endParaRPr>
          </a:p>
        </p:txBody>
      </p:sp>
      <p:pic>
        <p:nvPicPr>
          <p:cNvPr id="4098" name="Picture 2" descr="61K JPEG image"/>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428596" y="2428868"/>
            <a:ext cx="4949337" cy="33820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rgbClr val="FFFFFF"/>
                </a:solidFill>
              </a14:hiddenFill>
            </a:ext>
          </a:extLst>
        </p:spPr>
      </p:pic>
      <p:pic>
        <p:nvPicPr>
          <p:cNvPr id="11" name="Рисунок 10"/>
          <p:cNvPicPr>
            <a:picLocks noChangeAspect="1"/>
          </p:cNvPicPr>
          <p:nvPr/>
        </p:nvPicPr>
        <p:blipFill>
          <a:blip r:embed="rId3" cstate="email">
            <a:extLst>
              <a:ext uri="{BEBA8EAE-BF5A-486C-A8C5-ECC9F3942E4B}">
                <a14:imgProps xmlns="" xmlns:a14="http://schemas.microsoft.com/office/drawing/2010/main">
                  <a14:imgLayer r:embed="rId4">
                    <a14:imgEffect>
                      <a14:sharpenSoften amount="100000"/>
                    </a14:imgEffect>
                    <a14:imgEffect>
                      <a14:brightnessContrast bright="-16000" contrast="67000"/>
                    </a14:imgEffect>
                  </a14:imgLayer>
                </a14:imgProps>
              </a:ext>
            </a:extLst>
          </a:blip>
          <a:stretch>
            <a:fillRect/>
          </a:stretch>
        </p:blipFill>
        <p:spPr>
          <a:xfrm rot="251096">
            <a:off x="6049076" y="2784888"/>
            <a:ext cx="2166536" cy="3106143"/>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8" name="Прямоугольник 7"/>
          <p:cNvSpPr/>
          <p:nvPr/>
        </p:nvSpPr>
        <p:spPr>
          <a:xfrm>
            <a:off x="366783" y="6072206"/>
            <a:ext cx="5072098" cy="5715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002060"/>
                </a:solidFill>
              </a:rPr>
              <a:t>С однокурсниками факультета журналистики.</a:t>
            </a:r>
            <a:endParaRPr lang="ru-RU" b="1" dirty="0">
              <a:solidFill>
                <a:srgbClr val="002060"/>
              </a:solidFill>
            </a:endParaRPr>
          </a:p>
        </p:txBody>
      </p:sp>
    </p:spTree>
    <p:extLst>
      <p:ext uri="{BB962C8B-B14F-4D97-AF65-F5344CB8AC3E}">
        <p14:creationId xmlns="" xmlns:p14="http://schemas.microsoft.com/office/powerpoint/2010/main" val="2732431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8" presetClass="entr" presetSubtype="16"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diamond(in)">
                                      <p:cBhvr>
                                        <p:cTn id="12" dur="1000"/>
                                        <p:tgtEl>
                                          <p:spTgt spid="4098"/>
                                        </p:tgtEl>
                                      </p:cBhvr>
                                    </p:animEffect>
                                  </p:childTnLst>
                                </p:cTn>
                              </p:par>
                              <p:par>
                                <p:cTn id="13" presetID="2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ppt_x</p:attrName>
                                        </p:attrNameLst>
                                      </p:cBhvr>
                                      <p:tavLst>
                                        <p:tav tm="0">
                                          <p:val>
                                            <p:strVal val="#ppt_x-.2"/>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TP102468820_template(4)">
  <a:themeElements>
    <a:clrScheme name="Стандартная">
      <a:dk1>
        <a:sysClr val="windowText" lastClr="000000"/>
      </a:dk1>
      <a:lt1>
        <a:sysClr val="window" lastClr="FFFBF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BF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B4FAECA-B466-4EDA-9E8C-942D130D80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TP102468820_template(4)</Template>
  <TotalTime>2015</TotalTime>
  <Words>4223</Words>
  <Application>Microsoft Office PowerPoint</Application>
  <PresentationFormat>Экран (4:3)</PresentationFormat>
  <Paragraphs>344</Paragraphs>
  <Slides>37</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TP102468820_template(4)</vt:lpstr>
      <vt:lpstr>Слайд 1</vt:lpstr>
      <vt:lpstr>Слайд 2</vt:lpstr>
      <vt:lpstr>I. Несколько слов  о В.П. Крапивине</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II. У ДЕТСТВА СМЕЛЫЙ ХАРАКТЕР</vt:lpstr>
      <vt:lpstr>Слайд 15</vt:lpstr>
      <vt:lpstr>Слайд 16</vt:lpstr>
      <vt:lpstr>Слайд 17</vt:lpstr>
      <vt:lpstr>Слайд 18</vt:lpstr>
      <vt:lpstr>Слайд 19</vt:lpstr>
      <vt:lpstr>Слайд 20</vt:lpstr>
      <vt:lpstr>Слайд 21</vt:lpstr>
      <vt:lpstr> III. Мир Великого Кристалла. Фантастика в творчестве  В. Крапивина  </vt:lpstr>
      <vt:lpstr>Слайд 23</vt:lpstr>
      <vt:lpstr>Слайд 24</vt:lpstr>
      <vt:lpstr>Слайд 25</vt:lpstr>
      <vt:lpstr>Слайд 26</vt:lpstr>
      <vt:lpstr>Слайд 27</vt:lpstr>
      <vt:lpstr>Слайд 28</vt:lpstr>
      <vt:lpstr>Слайд 29</vt:lpstr>
      <vt:lpstr>IV. Сказки о парусах и крыльях</vt:lpstr>
      <vt:lpstr>Слайд 31</vt:lpstr>
      <vt:lpstr>Слайд 32</vt:lpstr>
      <vt:lpstr>Слайд 33</vt:lpstr>
      <vt:lpstr>Слайд 34</vt:lpstr>
      <vt:lpstr>Слайд 35</vt:lpstr>
      <vt:lpstr>Слайд 36</vt:lpstr>
      <vt:lpstr>Слайд 37</vt:lpstr>
    </vt:vector>
  </TitlesOfParts>
  <Company>ТБС</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Лоцман реки детства</dc:title>
  <dc:creator>Горохова Н.В.</dc:creator>
  <cp:keywords/>
  <cp:lastModifiedBy>МУК ТБС</cp:lastModifiedBy>
  <cp:revision>212</cp:revision>
  <dcterms:created xsi:type="dcterms:W3CDTF">2013-03-11T08:14:15Z</dcterms:created>
  <dcterms:modified xsi:type="dcterms:W3CDTF">2013-03-26T11:07:14Z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TC024688219991</vt:lpwstr>
  </property>
</Properties>
</file>